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56" r:id="rId1"/>
  </p:sldMasterIdLst>
  <p:notesMasterIdLst>
    <p:notesMasterId r:id="rId41"/>
  </p:notesMasterIdLst>
  <p:sldIdLst>
    <p:sldId id="256" r:id="rId2"/>
    <p:sldId id="340" r:id="rId3"/>
    <p:sldId id="341" r:id="rId4"/>
    <p:sldId id="342" r:id="rId5"/>
    <p:sldId id="343" r:id="rId6"/>
    <p:sldId id="351" r:id="rId7"/>
    <p:sldId id="344" r:id="rId8"/>
    <p:sldId id="345" r:id="rId9"/>
    <p:sldId id="349" r:id="rId10"/>
    <p:sldId id="290" r:id="rId11"/>
    <p:sldId id="294" r:id="rId12"/>
    <p:sldId id="295" r:id="rId13"/>
    <p:sldId id="314" r:id="rId14"/>
    <p:sldId id="315" r:id="rId15"/>
    <p:sldId id="297" r:id="rId16"/>
    <p:sldId id="350" r:id="rId17"/>
    <p:sldId id="333" r:id="rId18"/>
    <p:sldId id="281" r:id="rId19"/>
    <p:sldId id="334" r:id="rId20"/>
    <p:sldId id="302" r:id="rId21"/>
    <p:sldId id="346" r:id="rId22"/>
    <p:sldId id="304" r:id="rId23"/>
    <p:sldId id="347" r:id="rId24"/>
    <p:sldId id="348" r:id="rId25"/>
    <p:sldId id="352" r:id="rId26"/>
    <p:sldId id="308" r:id="rId27"/>
    <p:sldId id="310" r:id="rId28"/>
    <p:sldId id="317" r:id="rId29"/>
    <p:sldId id="319" r:id="rId30"/>
    <p:sldId id="335" r:id="rId31"/>
    <p:sldId id="336" r:id="rId32"/>
    <p:sldId id="337" r:id="rId33"/>
    <p:sldId id="338" r:id="rId34"/>
    <p:sldId id="339" r:id="rId35"/>
    <p:sldId id="329" r:id="rId36"/>
    <p:sldId id="330" r:id="rId37"/>
    <p:sldId id="331" r:id="rId38"/>
    <p:sldId id="324" r:id="rId39"/>
    <p:sldId id="325" r:id="rId40"/>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27" autoAdjust="0"/>
    <p:restoredTop sz="94660"/>
  </p:normalViewPr>
  <p:slideViewPr>
    <p:cSldViewPr snapToGrid="0" snapToObjects="1">
      <p:cViewPr varScale="1">
        <p:scale>
          <a:sx n="131" d="100"/>
          <a:sy n="131" d="100"/>
        </p:scale>
        <p:origin x="-240"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5E5C77-34AF-B949-B9BD-47A51E38EFE2}" type="datetimeFigureOut">
              <a:rPr lang="ja-JP" altLang="en-US" smtClean="0"/>
              <a:pPr/>
              <a:t>2014/08/05</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B21149-16C8-694F-9A2D-62EE7244F670}" type="slidenum">
              <a:rPr lang="ja-JP" altLang="en-US" smtClean="0"/>
              <a:pPr/>
              <a:t>‹#›</a:t>
            </a:fld>
            <a:endParaRPr lang="ja-JP" altLang="en-US"/>
          </a:p>
        </p:txBody>
      </p:sp>
    </p:spTree>
    <p:extLst>
      <p:ext uri="{BB962C8B-B14F-4D97-AF65-F5344CB8AC3E}">
        <p14:creationId xmlns:p14="http://schemas.microsoft.com/office/powerpoint/2010/main" val="1402556775"/>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37B21149-16C8-694F-9A2D-62EE7244F670}" type="slidenum">
              <a:rPr lang="ja-JP" altLang="en-US" smtClean="0"/>
              <a:pPr/>
              <a:t>1</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37B21149-16C8-694F-9A2D-62EE7244F670}" type="slidenum">
              <a:rPr lang="ja-JP" altLang="en-US" smtClean="0"/>
              <a:pPr/>
              <a:t>2</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21149-16C8-694F-9A2D-62EE7244F670}" type="slidenum">
              <a:rPr lang="ja-JP" altLang="en-US" smtClean="0"/>
              <a:pPr/>
              <a:t>14</a:t>
            </a:fld>
            <a:endParaRPr lang="ja-JP" altLang="en-US"/>
          </a:p>
        </p:txBody>
      </p:sp>
    </p:spTree>
    <p:extLst>
      <p:ext uri="{BB962C8B-B14F-4D97-AF65-F5344CB8AC3E}">
        <p14:creationId xmlns:p14="http://schemas.microsoft.com/office/powerpoint/2010/main" val="668346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37B21149-16C8-694F-9A2D-62EE7244F670}" type="slidenum">
              <a:rPr lang="ja-JP" altLang="en-US" smtClean="0"/>
              <a:pPr/>
              <a:t>19</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21149-16C8-694F-9A2D-62EE7244F670}" type="slidenum">
              <a:rPr lang="ja-JP" altLang="en-US" smtClean="0"/>
              <a:pPr/>
              <a:t>21</a:t>
            </a:fld>
            <a:endParaRPr lang="ja-JP" altLang="en-US"/>
          </a:p>
        </p:txBody>
      </p:sp>
    </p:spTree>
    <p:extLst>
      <p:ext uri="{BB962C8B-B14F-4D97-AF65-F5344CB8AC3E}">
        <p14:creationId xmlns:p14="http://schemas.microsoft.com/office/powerpoint/2010/main" val="3503847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charset="0"/>
                <a:ea typeface="Osaka" charset="0"/>
                <a:cs typeface="Osaka" charset="0"/>
              </a:defRPr>
            </a:lvl1pPr>
            <a:lvl2pPr marL="37931725" indent="-37474525">
              <a:defRPr kumimoji="1" sz="2400">
                <a:solidFill>
                  <a:schemeClr val="tx1"/>
                </a:solidFill>
                <a:latin typeface="Times" charset="0"/>
                <a:ea typeface="Osaka" charset="0"/>
                <a:cs typeface="Osaka" charset="0"/>
              </a:defRPr>
            </a:lvl2pPr>
            <a:lvl3pPr>
              <a:defRPr kumimoji="1" sz="2400">
                <a:solidFill>
                  <a:schemeClr val="tx1"/>
                </a:solidFill>
                <a:latin typeface="Times" charset="0"/>
                <a:ea typeface="Osaka" charset="0"/>
                <a:cs typeface="Osaka" charset="0"/>
              </a:defRPr>
            </a:lvl3pPr>
            <a:lvl4pPr>
              <a:defRPr kumimoji="1" sz="2400">
                <a:solidFill>
                  <a:schemeClr val="tx1"/>
                </a:solidFill>
                <a:latin typeface="Times" charset="0"/>
                <a:ea typeface="Osaka" charset="0"/>
                <a:cs typeface="Osaka" charset="0"/>
              </a:defRPr>
            </a:lvl4pPr>
            <a:lvl5pPr>
              <a:defRPr kumimoji="1" sz="2400">
                <a:solidFill>
                  <a:schemeClr val="tx1"/>
                </a:solidFill>
                <a:latin typeface="Times" charset="0"/>
                <a:ea typeface="Osaka" charset="0"/>
                <a:cs typeface="Osaka" charset="0"/>
              </a:defRPr>
            </a:lvl5pPr>
            <a:lvl6pPr marL="457200" fontAlgn="base">
              <a:spcBef>
                <a:spcPct val="0"/>
              </a:spcBef>
              <a:spcAft>
                <a:spcPct val="0"/>
              </a:spcAft>
              <a:defRPr kumimoji="1" sz="2400">
                <a:solidFill>
                  <a:schemeClr val="tx1"/>
                </a:solidFill>
                <a:latin typeface="Times" charset="0"/>
                <a:ea typeface="Osaka" charset="0"/>
                <a:cs typeface="Osaka" charset="0"/>
              </a:defRPr>
            </a:lvl6pPr>
            <a:lvl7pPr marL="914400" fontAlgn="base">
              <a:spcBef>
                <a:spcPct val="0"/>
              </a:spcBef>
              <a:spcAft>
                <a:spcPct val="0"/>
              </a:spcAft>
              <a:defRPr kumimoji="1" sz="2400">
                <a:solidFill>
                  <a:schemeClr val="tx1"/>
                </a:solidFill>
                <a:latin typeface="Times" charset="0"/>
                <a:ea typeface="Osaka" charset="0"/>
                <a:cs typeface="Osaka" charset="0"/>
              </a:defRPr>
            </a:lvl7pPr>
            <a:lvl8pPr marL="1371600" fontAlgn="base">
              <a:spcBef>
                <a:spcPct val="0"/>
              </a:spcBef>
              <a:spcAft>
                <a:spcPct val="0"/>
              </a:spcAft>
              <a:defRPr kumimoji="1" sz="2400">
                <a:solidFill>
                  <a:schemeClr val="tx1"/>
                </a:solidFill>
                <a:latin typeface="Times" charset="0"/>
                <a:ea typeface="Osaka" charset="0"/>
                <a:cs typeface="Osaka" charset="0"/>
              </a:defRPr>
            </a:lvl8pPr>
            <a:lvl9pPr marL="1828800" fontAlgn="base">
              <a:spcBef>
                <a:spcPct val="0"/>
              </a:spcBef>
              <a:spcAft>
                <a:spcPct val="0"/>
              </a:spcAft>
              <a:defRPr kumimoji="1" sz="2400">
                <a:solidFill>
                  <a:schemeClr val="tx1"/>
                </a:solidFill>
                <a:latin typeface="Times" charset="0"/>
                <a:ea typeface="Osaka" charset="0"/>
                <a:cs typeface="Osaka" charset="0"/>
              </a:defRPr>
            </a:lvl9pPr>
          </a:lstStyle>
          <a:p>
            <a:r>
              <a:rPr lang="en-US" altLang="ja-JP" sz="1200"/>
              <a:t>Ian Hosack Ritsumeikan University  PGL 2007</a:t>
            </a:r>
          </a:p>
        </p:txBody>
      </p:sp>
      <p:sp>
        <p:nvSpPr>
          <p:cNvPr id="942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charset="0"/>
                <a:ea typeface="Osaka" charset="0"/>
                <a:cs typeface="Osaka" charset="0"/>
              </a:defRPr>
            </a:lvl1pPr>
            <a:lvl2pPr marL="37931725" indent="-37474525">
              <a:defRPr kumimoji="1" sz="2400">
                <a:solidFill>
                  <a:schemeClr val="tx1"/>
                </a:solidFill>
                <a:latin typeface="Times" charset="0"/>
                <a:ea typeface="Osaka" charset="0"/>
                <a:cs typeface="Osaka" charset="0"/>
              </a:defRPr>
            </a:lvl2pPr>
            <a:lvl3pPr>
              <a:defRPr kumimoji="1" sz="2400">
                <a:solidFill>
                  <a:schemeClr val="tx1"/>
                </a:solidFill>
                <a:latin typeface="Times" charset="0"/>
                <a:ea typeface="Osaka" charset="0"/>
                <a:cs typeface="Osaka" charset="0"/>
              </a:defRPr>
            </a:lvl3pPr>
            <a:lvl4pPr>
              <a:defRPr kumimoji="1" sz="2400">
                <a:solidFill>
                  <a:schemeClr val="tx1"/>
                </a:solidFill>
                <a:latin typeface="Times" charset="0"/>
                <a:ea typeface="Osaka" charset="0"/>
                <a:cs typeface="Osaka" charset="0"/>
              </a:defRPr>
            </a:lvl4pPr>
            <a:lvl5pPr>
              <a:defRPr kumimoji="1" sz="2400">
                <a:solidFill>
                  <a:schemeClr val="tx1"/>
                </a:solidFill>
                <a:latin typeface="Times" charset="0"/>
                <a:ea typeface="Osaka" charset="0"/>
                <a:cs typeface="Osaka" charset="0"/>
              </a:defRPr>
            </a:lvl5pPr>
            <a:lvl6pPr marL="457200" fontAlgn="base">
              <a:spcBef>
                <a:spcPct val="0"/>
              </a:spcBef>
              <a:spcAft>
                <a:spcPct val="0"/>
              </a:spcAft>
              <a:defRPr kumimoji="1" sz="2400">
                <a:solidFill>
                  <a:schemeClr val="tx1"/>
                </a:solidFill>
                <a:latin typeface="Times" charset="0"/>
                <a:ea typeface="Osaka" charset="0"/>
                <a:cs typeface="Osaka" charset="0"/>
              </a:defRPr>
            </a:lvl6pPr>
            <a:lvl7pPr marL="914400" fontAlgn="base">
              <a:spcBef>
                <a:spcPct val="0"/>
              </a:spcBef>
              <a:spcAft>
                <a:spcPct val="0"/>
              </a:spcAft>
              <a:defRPr kumimoji="1" sz="2400">
                <a:solidFill>
                  <a:schemeClr val="tx1"/>
                </a:solidFill>
                <a:latin typeface="Times" charset="0"/>
                <a:ea typeface="Osaka" charset="0"/>
                <a:cs typeface="Osaka" charset="0"/>
              </a:defRPr>
            </a:lvl7pPr>
            <a:lvl8pPr marL="1371600" fontAlgn="base">
              <a:spcBef>
                <a:spcPct val="0"/>
              </a:spcBef>
              <a:spcAft>
                <a:spcPct val="0"/>
              </a:spcAft>
              <a:defRPr kumimoji="1" sz="2400">
                <a:solidFill>
                  <a:schemeClr val="tx1"/>
                </a:solidFill>
                <a:latin typeface="Times" charset="0"/>
                <a:ea typeface="Osaka" charset="0"/>
                <a:cs typeface="Osaka" charset="0"/>
              </a:defRPr>
            </a:lvl8pPr>
            <a:lvl9pPr marL="1828800" fontAlgn="base">
              <a:spcBef>
                <a:spcPct val="0"/>
              </a:spcBef>
              <a:spcAft>
                <a:spcPct val="0"/>
              </a:spcAft>
              <a:defRPr kumimoji="1" sz="2400">
                <a:solidFill>
                  <a:schemeClr val="tx1"/>
                </a:solidFill>
                <a:latin typeface="Times" charset="0"/>
                <a:ea typeface="Osaka" charset="0"/>
                <a:cs typeface="Osaka" charset="0"/>
              </a:defRPr>
            </a:lvl9pPr>
          </a:lstStyle>
          <a:p>
            <a:fld id="{36E90E8E-88FE-EC48-9C34-F263B1EFA683}" type="slidenum">
              <a:rPr lang="en-US" altLang="ja-JP" sz="1200"/>
              <a:pPr/>
              <a:t>39</a:t>
            </a:fld>
            <a:endParaRPr lang="en-US" altLang="ja-JP" sz="1200"/>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latin typeface="Times" charset="0"/>
              <a:ea typeface="Osaka" charset="0"/>
              <a:cs typeface="Osak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2014/08/05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extLst>
      <p:ext uri="{BB962C8B-B14F-4D97-AF65-F5344CB8AC3E}">
        <p14:creationId xmlns:p14="http://schemas.microsoft.com/office/powerpoint/2010/main" val="4081405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06AF150-C378-E941-BADB-3312D2466A45}" type="datetimeFigureOut">
              <a:rPr lang="ja-JP" altLang="en-US" smtClean="0"/>
              <a:pPr/>
              <a:t>2014/08/05</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06820D9B-E164-3E40-BE8C-5F0E6C740C5D}" type="slidenum">
              <a:rPr lang="ja-JP" altLang="en-US" smtClean="0"/>
              <a:pPr/>
              <a:t>‹#›</a:t>
            </a:fld>
            <a:endParaRPr lang="ja-JP" altLang="en-US"/>
          </a:p>
        </p:txBody>
      </p:sp>
    </p:spTree>
    <p:extLst>
      <p:ext uri="{BB962C8B-B14F-4D97-AF65-F5344CB8AC3E}">
        <p14:creationId xmlns:p14="http://schemas.microsoft.com/office/powerpoint/2010/main" val="4151827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06AF150-C378-E941-BADB-3312D2466A45}" type="datetimeFigureOut">
              <a:rPr lang="ja-JP" altLang="en-US" smtClean="0"/>
              <a:pPr/>
              <a:t>2014/08/05</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06820D9B-E164-3E40-BE8C-5F0E6C740C5D}" type="slidenum">
              <a:rPr lang="ja-JP" altLang="en-US" smtClean="0"/>
              <a:pPr/>
              <a:t>‹#›</a:t>
            </a:fld>
            <a:endParaRPr lang="ja-JP" altLang="en-US"/>
          </a:p>
        </p:txBody>
      </p:sp>
    </p:spTree>
    <p:extLst>
      <p:ext uri="{BB962C8B-B14F-4D97-AF65-F5344CB8AC3E}">
        <p14:creationId xmlns:p14="http://schemas.microsoft.com/office/powerpoint/2010/main" val="1960867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06AF150-C378-E941-BADB-3312D2466A45}" type="datetimeFigureOut">
              <a:rPr lang="ja-JP" altLang="en-US" smtClean="0"/>
              <a:pPr/>
              <a:t>2014/08/05</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06820D9B-E164-3E40-BE8C-5F0E6C740C5D}" type="slidenum">
              <a:rPr lang="ja-JP" altLang="en-US" smtClean="0"/>
              <a:pPr/>
              <a:t>‹#›</a:t>
            </a:fld>
            <a:endParaRPr lang="ja-JP" altLang="en-US"/>
          </a:p>
        </p:txBody>
      </p:sp>
    </p:spTree>
    <p:extLst>
      <p:ext uri="{BB962C8B-B14F-4D97-AF65-F5344CB8AC3E}">
        <p14:creationId xmlns:p14="http://schemas.microsoft.com/office/powerpoint/2010/main" val="436087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2014/08/05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4174175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06AF150-C378-E941-BADB-3312D2466A45}" type="datetimeFigureOut">
              <a:rPr lang="ja-JP" altLang="en-US" smtClean="0"/>
              <a:pPr/>
              <a:t>2014/08/05</a:t>
            </a:fld>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06820D9B-E164-3E40-BE8C-5F0E6C740C5D}" type="slidenum">
              <a:rPr lang="ja-JP" altLang="en-US" smtClean="0"/>
              <a:pPr/>
              <a:t>‹#›</a:t>
            </a:fld>
            <a:endParaRPr lang="ja-JP" altLang="en-US"/>
          </a:p>
        </p:txBody>
      </p:sp>
    </p:spTree>
    <p:extLst>
      <p:ext uri="{BB962C8B-B14F-4D97-AF65-F5344CB8AC3E}">
        <p14:creationId xmlns:p14="http://schemas.microsoft.com/office/powerpoint/2010/main" val="54103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06AF150-C378-E941-BADB-3312D2466A45}" type="datetimeFigureOut">
              <a:rPr lang="ja-JP" altLang="en-US" smtClean="0"/>
              <a:pPr/>
              <a:t>2014/08/05</a:t>
            </a:fld>
            <a:endParaRPr lang="ja-JP" altLang="en-US"/>
          </a:p>
        </p:txBody>
      </p:sp>
      <p:sp>
        <p:nvSpPr>
          <p:cNvPr id="8" name="Footer Placeholder 7"/>
          <p:cNvSpPr>
            <a:spLocks noGrp="1"/>
          </p:cNvSpPr>
          <p:nvPr>
            <p:ph type="ftr" sz="quarter" idx="11"/>
          </p:nvPr>
        </p:nvSpPr>
        <p:spPr/>
        <p:txBody>
          <a:bodyPr/>
          <a:lstStyle/>
          <a:p>
            <a:endParaRPr lang="ja-JP" altLang="en-US"/>
          </a:p>
        </p:txBody>
      </p:sp>
      <p:sp>
        <p:nvSpPr>
          <p:cNvPr id="9" name="Slide Number Placeholder 8"/>
          <p:cNvSpPr>
            <a:spLocks noGrp="1"/>
          </p:cNvSpPr>
          <p:nvPr>
            <p:ph type="sldNum" sz="quarter" idx="12"/>
          </p:nvPr>
        </p:nvSpPr>
        <p:spPr/>
        <p:txBody>
          <a:bodyPr/>
          <a:lstStyle/>
          <a:p>
            <a:fld id="{06820D9B-E164-3E40-BE8C-5F0E6C740C5D}" type="slidenum">
              <a:rPr lang="ja-JP" altLang="en-US" smtClean="0"/>
              <a:pPr/>
              <a:t>‹#›</a:t>
            </a:fld>
            <a:endParaRPr lang="ja-JP" altLang="en-US"/>
          </a:p>
        </p:txBody>
      </p:sp>
    </p:spTree>
    <p:extLst>
      <p:ext uri="{BB962C8B-B14F-4D97-AF65-F5344CB8AC3E}">
        <p14:creationId xmlns:p14="http://schemas.microsoft.com/office/powerpoint/2010/main" val="2808984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06AF150-C378-E941-BADB-3312D2466A45}" type="datetimeFigureOut">
              <a:rPr lang="ja-JP" altLang="en-US" smtClean="0"/>
              <a:pPr/>
              <a:t>2014/08/05</a:t>
            </a:fld>
            <a:endParaRPr lang="ja-JP" altLang="en-US"/>
          </a:p>
        </p:txBody>
      </p:sp>
      <p:sp>
        <p:nvSpPr>
          <p:cNvPr id="4" name="Footer Placeholder 3"/>
          <p:cNvSpPr>
            <a:spLocks noGrp="1"/>
          </p:cNvSpPr>
          <p:nvPr>
            <p:ph type="ftr" sz="quarter" idx="11"/>
          </p:nvPr>
        </p:nvSpPr>
        <p:spPr/>
        <p:txBody>
          <a:bodyPr/>
          <a:lstStyle/>
          <a:p>
            <a:endParaRPr lang="ja-JP" altLang="en-US"/>
          </a:p>
        </p:txBody>
      </p:sp>
      <p:sp>
        <p:nvSpPr>
          <p:cNvPr id="5" name="Slide Number Placeholder 4"/>
          <p:cNvSpPr>
            <a:spLocks noGrp="1"/>
          </p:cNvSpPr>
          <p:nvPr>
            <p:ph type="sldNum" sz="quarter" idx="12"/>
          </p:nvPr>
        </p:nvSpPr>
        <p:spPr/>
        <p:txBody>
          <a:bodyPr/>
          <a:lstStyle/>
          <a:p>
            <a:fld id="{06820D9B-E164-3E40-BE8C-5F0E6C740C5D}" type="slidenum">
              <a:rPr lang="ja-JP" altLang="en-US" smtClean="0"/>
              <a:pPr/>
              <a:t>‹#›</a:t>
            </a:fld>
            <a:endParaRPr lang="ja-JP" altLang="en-US"/>
          </a:p>
        </p:txBody>
      </p:sp>
    </p:spTree>
    <p:extLst>
      <p:ext uri="{BB962C8B-B14F-4D97-AF65-F5344CB8AC3E}">
        <p14:creationId xmlns:p14="http://schemas.microsoft.com/office/powerpoint/2010/main" val="4291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6AF150-C378-E941-BADB-3312D2466A45}" type="datetimeFigureOut">
              <a:rPr lang="ja-JP" altLang="en-US" smtClean="0"/>
              <a:pPr/>
              <a:t>2014/08/05</a:t>
            </a:fld>
            <a:endParaRPr lang="ja-JP" altLang="en-US"/>
          </a:p>
        </p:txBody>
      </p:sp>
      <p:sp>
        <p:nvSpPr>
          <p:cNvPr id="3" name="Footer Placeholder 2"/>
          <p:cNvSpPr>
            <a:spLocks noGrp="1"/>
          </p:cNvSpPr>
          <p:nvPr>
            <p:ph type="ftr" sz="quarter" idx="11"/>
          </p:nvPr>
        </p:nvSpPr>
        <p:spPr/>
        <p:txBody>
          <a:bodyPr/>
          <a:lstStyle/>
          <a:p>
            <a:endParaRPr lang="ja-JP" altLang="en-US"/>
          </a:p>
        </p:txBody>
      </p:sp>
      <p:sp>
        <p:nvSpPr>
          <p:cNvPr id="4" name="Slide Number Placeholder 3"/>
          <p:cNvSpPr>
            <a:spLocks noGrp="1"/>
          </p:cNvSpPr>
          <p:nvPr>
            <p:ph type="sldNum" sz="quarter" idx="12"/>
          </p:nvPr>
        </p:nvSpPr>
        <p:spPr/>
        <p:txBody>
          <a:bodyPr/>
          <a:lstStyle/>
          <a:p>
            <a:fld id="{06820D9B-E164-3E40-BE8C-5F0E6C740C5D}" type="slidenum">
              <a:rPr lang="ja-JP" altLang="en-US" smtClean="0"/>
              <a:pPr/>
              <a:t>‹#›</a:t>
            </a:fld>
            <a:endParaRPr lang="ja-JP" altLang="en-US"/>
          </a:p>
        </p:txBody>
      </p:sp>
    </p:spTree>
    <p:extLst>
      <p:ext uri="{BB962C8B-B14F-4D97-AF65-F5344CB8AC3E}">
        <p14:creationId xmlns:p14="http://schemas.microsoft.com/office/powerpoint/2010/main" val="119435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06AF150-C378-E941-BADB-3312D2466A45}" type="datetimeFigureOut">
              <a:rPr lang="ja-JP" altLang="en-US" smtClean="0"/>
              <a:pPr/>
              <a:t>2014/08/05</a:t>
            </a:fld>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905401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06AF150-C378-E941-BADB-3312D2466A45}" type="datetimeFigureOut">
              <a:rPr lang="ja-JP" altLang="en-US" smtClean="0"/>
              <a:pPr/>
              <a:t>2014/08/05</a:t>
            </a:fld>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06820D9B-E164-3E40-BE8C-5F0E6C740C5D}" type="slidenum">
              <a:rPr lang="ja-JP" altLang="en-US" smtClean="0"/>
              <a:pPr/>
              <a:t>‹#›</a:t>
            </a:fld>
            <a:endParaRPr lang="ja-JP" altLang="en-US"/>
          </a:p>
        </p:txBody>
      </p:sp>
    </p:spTree>
    <p:extLst>
      <p:ext uri="{BB962C8B-B14F-4D97-AF65-F5344CB8AC3E}">
        <p14:creationId xmlns:p14="http://schemas.microsoft.com/office/powerpoint/2010/main" val="35425320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AF150-C378-E941-BADB-3312D2466A45}" type="datetimeFigureOut">
              <a:rPr lang="ja-JP" altLang="en-US" smtClean="0"/>
              <a:pPr/>
              <a:t>2014/08/05</a:t>
            </a:fld>
            <a:endParaRPr lang="ja-JP"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20D9B-E164-3E40-BE8C-5F0E6C740C5D}" type="slidenum">
              <a:rPr lang="ja-JP" altLang="en-US" smtClean="0"/>
              <a:pPr/>
              <a:t>‹#›</a:t>
            </a:fld>
            <a:endParaRPr lang="ja-JP" altLang="en-US"/>
          </a:p>
        </p:txBody>
      </p:sp>
    </p:spTree>
    <p:extLst>
      <p:ext uri="{BB962C8B-B14F-4D97-AF65-F5344CB8AC3E}">
        <p14:creationId xmlns:p14="http://schemas.microsoft.com/office/powerpoint/2010/main" val="760157867"/>
      </p:ext>
    </p:extLst>
  </p:cSld>
  <p:clrMap bg1="lt1" tx1="dk1" bg2="lt2" tx2="dk2" accent1="accent1" accent2="accent2" accent3="accent3" accent4="accent4" accent5="accent5" accent6="accent6" hlink="hlink" folHlink="folHlink"/>
  <p:sldLayoutIdLst>
    <p:sldLayoutId id="2147484557" r:id="rId1"/>
    <p:sldLayoutId id="2147484558" r:id="rId2"/>
    <p:sldLayoutId id="2147484559" r:id="rId3"/>
    <p:sldLayoutId id="2147484560" r:id="rId4"/>
    <p:sldLayoutId id="2147484561" r:id="rId5"/>
    <p:sldLayoutId id="2147484562" r:id="rId6"/>
    <p:sldLayoutId id="2147484563" r:id="rId7"/>
    <p:sldLayoutId id="2147484564" r:id="rId8"/>
    <p:sldLayoutId id="2147484565" r:id="rId9"/>
    <p:sldLayoutId id="2147484566" r:id="rId10"/>
    <p:sldLayoutId id="214748456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5721" y="4223032"/>
            <a:ext cx="8639181" cy="1470025"/>
          </a:xfrm>
        </p:spPr>
        <p:txBody>
          <a:bodyPr>
            <a:noAutofit/>
          </a:bodyPr>
          <a:lstStyle/>
          <a:p>
            <a:r>
              <a:rPr lang="en-US" altLang="ja-JP" sz="3000" b="1" dirty="0">
                <a:effectLst>
                  <a:outerShdw blurRad="50800" dist="38100" dir="2700000" algn="tl" rotWithShape="0">
                    <a:prstClr val="black">
                      <a:alpha val="40000"/>
                    </a:prstClr>
                  </a:outerShdw>
                </a:effectLst>
              </a:rPr>
              <a:t>Promoting Citizenship through Language Education: What Role for Japanese Teachers of English?</a:t>
            </a:r>
            <a:endParaRPr lang="en-GB" altLang="ja-JP" sz="3000" dirty="0">
              <a:effectLst>
                <a:outerShdw blurRad="50800" dist="38100" dir="2700000" algn="tl" rotWithShape="0">
                  <a:prstClr val="black">
                    <a:alpha val="40000"/>
                  </a:prstClr>
                </a:outerShdw>
              </a:effectLst>
            </a:endParaRPr>
          </a:p>
        </p:txBody>
      </p:sp>
      <p:pic>
        <p:nvPicPr>
          <p:cNvPr id="4" name="図 5" descr="_MG_1879.jpg"/>
          <p:cNvPicPr>
            <a:picLocks noChangeAspect="1"/>
          </p:cNvPicPr>
          <p:nvPr/>
        </p:nvPicPr>
        <p:blipFill>
          <a:blip r:embed="rId3">
            <a:alphaModFix amt="16000"/>
          </a:blip>
          <a:srcRect/>
          <a:stretch>
            <a:fillRect/>
          </a:stretch>
        </p:blipFill>
        <p:spPr bwMode="auto">
          <a:xfrm>
            <a:off x="609599" y="576043"/>
            <a:ext cx="5141580" cy="3117083"/>
          </a:xfrm>
          <a:prstGeom prst="rect">
            <a:avLst/>
          </a:prstGeom>
          <a:noFill/>
          <a:ln w="9525">
            <a:noFill/>
            <a:miter lim="800000"/>
            <a:headEnd/>
            <a:tailEnd/>
          </a:ln>
        </p:spPr>
      </p:pic>
      <p:sp>
        <p:nvSpPr>
          <p:cNvPr id="6" name="サブタイトル 2"/>
          <p:cNvSpPr>
            <a:spLocks noGrp="1"/>
          </p:cNvSpPr>
          <p:nvPr>
            <p:ph type="subTitle" idx="1"/>
          </p:nvPr>
        </p:nvSpPr>
        <p:spPr>
          <a:xfrm>
            <a:off x="4782749" y="5819981"/>
            <a:ext cx="5378851" cy="891890"/>
          </a:xfrm>
        </p:spPr>
        <p:txBody>
          <a:bodyPr/>
          <a:lstStyle/>
          <a:p>
            <a:pPr algn="l"/>
            <a:r>
              <a:rPr lang="en-US" altLang="ja-JP" sz="2400" dirty="0" smtClean="0"/>
              <a:t>Ian Hosack     </a:t>
            </a:r>
            <a:r>
              <a:rPr lang="en-US" altLang="ja-JP" sz="2000" dirty="0" smtClean="0"/>
              <a:t>Ritsumeikan University</a:t>
            </a:r>
          </a:p>
          <a:p>
            <a:pPr algn="l"/>
            <a:r>
              <a:rPr lang="en-US" altLang="ja-JP" sz="2000" dirty="0" smtClean="0"/>
              <a:t>   </a:t>
            </a:r>
            <a:r>
              <a:rPr lang="en-US" altLang="ja-JP" sz="2000" dirty="0" err="1" smtClean="0"/>
              <a:t>hosack@ss.ritsumei.ac.jp</a:t>
            </a:r>
            <a:endParaRPr lang="ja-JP" altLang="en-US" sz="2000" dirty="0"/>
          </a:p>
        </p:txBody>
      </p:sp>
      <p:sp>
        <p:nvSpPr>
          <p:cNvPr id="3" name="テキスト ボックス 2"/>
          <p:cNvSpPr txBox="1"/>
          <p:nvPr/>
        </p:nvSpPr>
        <p:spPr>
          <a:xfrm>
            <a:off x="362837" y="3853700"/>
            <a:ext cx="3137029" cy="369332"/>
          </a:xfrm>
          <a:prstGeom prst="rect">
            <a:avLst/>
          </a:prstGeom>
          <a:noFill/>
        </p:spPr>
        <p:txBody>
          <a:bodyPr wrap="square" rtlCol="0">
            <a:spAutoFit/>
          </a:bodyPr>
          <a:lstStyle/>
          <a:p>
            <a:r>
              <a:rPr kumimoji="1" lang="ja-JP" altLang="en-US" dirty="0" smtClean="0"/>
              <a:t>平和教育京都国際フォーラム</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17638"/>
            <a:ext cx="6282267" cy="4525963"/>
          </a:xfrm>
        </p:spPr>
        <p:txBody>
          <a:bodyPr>
            <a:normAutofit/>
          </a:bodyPr>
          <a:lstStyle/>
          <a:p>
            <a:pPr marL="0" indent="0">
              <a:buNone/>
            </a:pPr>
            <a:endParaRPr lang="en-US" altLang="ja-JP" sz="2800" dirty="0" smtClean="0"/>
          </a:p>
          <a:p>
            <a:pPr marL="0" indent="0">
              <a:buNone/>
            </a:pPr>
            <a:r>
              <a:rPr lang="en-US" altLang="ja-JP" sz="2800" dirty="0" err="1" smtClean="0"/>
              <a:t>Karaki</a:t>
            </a:r>
            <a:r>
              <a:rPr lang="en-US" altLang="ja-JP" sz="2800" dirty="0" smtClean="0"/>
              <a:t> </a:t>
            </a:r>
            <a:r>
              <a:rPr lang="en-US" altLang="ja-JP" sz="2800" dirty="0"/>
              <a:t>(2007) </a:t>
            </a:r>
            <a:r>
              <a:rPr lang="en-US" altLang="ja-JP" sz="2800" dirty="0" smtClean="0"/>
              <a:t>- </a:t>
            </a:r>
            <a:r>
              <a:rPr lang="en-US" sz="2800" dirty="0" smtClean="0"/>
              <a:t>tension between </a:t>
            </a:r>
          </a:p>
          <a:p>
            <a:pPr marL="0" indent="0">
              <a:buNone/>
            </a:pPr>
            <a:r>
              <a:rPr lang="en-US" altLang="ja-JP" sz="2800" b="1" dirty="0" smtClean="0"/>
              <a:t>traditional </a:t>
            </a:r>
            <a:r>
              <a:rPr lang="en-US" altLang="ja-JP" sz="2800" b="1" dirty="0"/>
              <a:t>notions of citizenship </a:t>
            </a:r>
            <a:endParaRPr lang="en-US" altLang="ja-JP" sz="2800" dirty="0"/>
          </a:p>
          <a:p>
            <a:pPr marL="0" indent="0">
              <a:buNone/>
            </a:pPr>
            <a:r>
              <a:rPr lang="en-US" altLang="ja-JP" sz="2800" dirty="0" smtClean="0"/>
              <a:t>   strong </a:t>
            </a:r>
            <a:r>
              <a:rPr lang="en-US" altLang="ja-JP" sz="2800" dirty="0"/>
              <a:t>national identity, loyalty to </a:t>
            </a:r>
            <a:r>
              <a:rPr lang="en-US" altLang="ja-JP" sz="2800" dirty="0" smtClean="0"/>
              <a:t>state</a:t>
            </a:r>
            <a:r>
              <a:rPr lang="en-GB" altLang="ja-JP" sz="2800" dirty="0" smtClean="0"/>
              <a:t>, </a:t>
            </a:r>
          </a:p>
          <a:p>
            <a:pPr marL="0" indent="0">
              <a:buNone/>
            </a:pPr>
            <a:r>
              <a:rPr lang="en-US" sz="2800" b="1" dirty="0" smtClean="0"/>
              <a:t>newer, </a:t>
            </a:r>
            <a:r>
              <a:rPr lang="en-US" sz="2800" b="1" dirty="0"/>
              <a:t>‘post-national’ </a:t>
            </a:r>
            <a:r>
              <a:rPr lang="en-US" sz="2800" b="1" dirty="0" smtClean="0"/>
              <a:t> ideas </a:t>
            </a:r>
            <a:endParaRPr lang="en-US" sz="2800" dirty="0"/>
          </a:p>
          <a:p>
            <a:pPr marL="0" indent="0">
              <a:buNone/>
            </a:pPr>
            <a:r>
              <a:rPr lang="en-US" altLang="ja-JP" sz="2800" dirty="0" smtClean="0"/>
              <a:t> local involvement in civil society, global </a:t>
            </a:r>
          </a:p>
          <a:p>
            <a:pPr marL="0" indent="0">
              <a:buNone/>
            </a:pPr>
            <a:r>
              <a:rPr lang="en-US" altLang="ja-JP" sz="2800" dirty="0" smtClean="0"/>
              <a:t>         responsibilities </a:t>
            </a:r>
            <a:endParaRPr lang="en-US" sz="2800" dirty="0" smtClean="0"/>
          </a:p>
        </p:txBody>
      </p:sp>
      <p:sp>
        <p:nvSpPr>
          <p:cNvPr id="2" name="TextBox 1"/>
          <p:cNvSpPr txBox="1"/>
          <p:nvPr/>
        </p:nvSpPr>
        <p:spPr>
          <a:xfrm>
            <a:off x="7027334" y="2393490"/>
            <a:ext cx="1659466" cy="1077218"/>
          </a:xfrm>
          <a:prstGeom prst="rect">
            <a:avLst/>
          </a:prstGeom>
          <a:noFill/>
        </p:spPr>
        <p:txBody>
          <a:bodyPr wrap="square" rtlCol="0">
            <a:spAutoFit/>
          </a:bodyPr>
          <a:lstStyle/>
          <a:p>
            <a:r>
              <a:rPr kumimoji="1" lang="ja-JP" altLang="en-US" sz="4400" dirty="0" smtClean="0">
                <a:latin typeface="ＤＦＰ行書体"/>
                <a:ea typeface="ＤＦＰ行書体"/>
                <a:cs typeface="ＤＦＰ行書体"/>
              </a:rPr>
              <a:t>国民</a:t>
            </a:r>
            <a:endParaRPr kumimoji="1" lang="en-GB" altLang="ja-JP" sz="4400" dirty="0" smtClean="0">
              <a:latin typeface="ＤＦＰ行書体"/>
              <a:ea typeface="ＤＦＰ行書体"/>
              <a:cs typeface="ＤＦＰ行書体"/>
            </a:endParaRPr>
          </a:p>
          <a:p>
            <a:r>
              <a:rPr kumimoji="1" lang="en-GB" altLang="ja-JP" sz="2000" i="1" dirty="0" smtClean="0">
                <a:ea typeface="ＤＦＰ行書体"/>
                <a:cs typeface="ＤＦＰ行書体"/>
              </a:rPr>
              <a:t>  </a:t>
            </a:r>
            <a:endParaRPr kumimoji="1" lang="ja-JP" altLang="en-US" sz="2000" i="1" dirty="0">
              <a:ea typeface="ＤＦＰ行書体"/>
              <a:cs typeface="ＤＦＰ行書体"/>
            </a:endParaRPr>
          </a:p>
        </p:txBody>
      </p:sp>
      <p:sp>
        <p:nvSpPr>
          <p:cNvPr id="4" name="TextBox 3"/>
          <p:cNvSpPr txBox="1"/>
          <p:nvPr/>
        </p:nvSpPr>
        <p:spPr>
          <a:xfrm>
            <a:off x="7027334" y="3470708"/>
            <a:ext cx="1659466" cy="1077218"/>
          </a:xfrm>
          <a:prstGeom prst="rect">
            <a:avLst/>
          </a:prstGeom>
          <a:noFill/>
        </p:spPr>
        <p:txBody>
          <a:bodyPr wrap="square" rtlCol="0">
            <a:spAutoFit/>
          </a:bodyPr>
          <a:lstStyle/>
          <a:p>
            <a:r>
              <a:rPr lang="ja-JP" altLang="en-US" sz="4400" dirty="0" smtClean="0">
                <a:latin typeface="ＤＦＰ行書体"/>
                <a:ea typeface="ＤＦＰ行書体"/>
                <a:cs typeface="ＤＦＰ行書体"/>
              </a:rPr>
              <a:t>市民</a:t>
            </a:r>
            <a:endParaRPr lang="en-GB" altLang="ja-JP" sz="4400" dirty="0" smtClean="0">
              <a:latin typeface="ＤＦＰ行書体"/>
              <a:ea typeface="ＤＦＰ行書体"/>
              <a:cs typeface="ＤＦＰ行書体"/>
            </a:endParaRPr>
          </a:p>
          <a:p>
            <a:r>
              <a:rPr kumimoji="1" lang="en-GB" altLang="ja-JP" sz="2000" dirty="0" smtClean="0">
                <a:ea typeface="ＤＦＰ行書体"/>
                <a:cs typeface="ＤＦＰ行書体"/>
              </a:rPr>
              <a:t>   </a:t>
            </a:r>
            <a:endParaRPr kumimoji="1" lang="ja-JP" altLang="en-US" sz="2000" dirty="0">
              <a:ea typeface="ＤＦＰ行書体"/>
              <a:cs typeface="ＤＦＰ行書体"/>
            </a:endParaRPr>
          </a:p>
        </p:txBody>
      </p:sp>
      <p:sp>
        <p:nvSpPr>
          <p:cNvPr id="6" name="タイトル 1"/>
          <p:cNvSpPr>
            <a:spLocks noGrp="1"/>
          </p:cNvSpPr>
          <p:nvPr>
            <p:ph type="title"/>
          </p:nvPr>
        </p:nvSpPr>
        <p:spPr>
          <a:xfrm>
            <a:off x="457200" y="274638"/>
            <a:ext cx="8229600" cy="1143000"/>
          </a:xfrm>
        </p:spPr>
        <p:txBody>
          <a:bodyPr/>
          <a:lstStyle/>
          <a:p>
            <a:r>
              <a:rPr lang="en-US" altLang="ja-JP" dirty="0" smtClean="0"/>
              <a:t>Citizenship education in Japan</a:t>
            </a:r>
            <a:endParaRPr lang="ja-JP" altLang="en-US" dirty="0"/>
          </a:p>
        </p:txBody>
      </p:sp>
    </p:spTree>
    <p:extLst>
      <p:ext uri="{BB962C8B-B14F-4D97-AF65-F5344CB8AC3E}">
        <p14:creationId xmlns:p14="http://schemas.microsoft.com/office/powerpoint/2010/main" val="28142814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433155" cy="3013165"/>
          </a:xfrm>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endParaRPr lang="en-US" dirty="0"/>
          </a:p>
          <a:p>
            <a:pPr marL="0" indent="0">
              <a:buNone/>
            </a:pPr>
            <a:r>
              <a:rPr lang="en-US" dirty="0" smtClean="0"/>
              <a:t>	“</a:t>
            </a:r>
            <a:r>
              <a:rPr lang="en-US" b="1" dirty="0" smtClean="0"/>
              <a:t>there </a:t>
            </a:r>
            <a:r>
              <a:rPr lang="en-US" b="1" dirty="0"/>
              <a:t>is a marked struggle for the particular </a:t>
            </a:r>
            <a:r>
              <a:rPr lang="en-US" b="1" dirty="0" smtClean="0"/>
              <a:t>	form </a:t>
            </a:r>
            <a:r>
              <a:rPr lang="en-US" b="1" dirty="0"/>
              <a:t>of citizenship education that will </a:t>
            </a:r>
            <a:r>
              <a:rPr lang="en-US" b="1" dirty="0" smtClean="0"/>
              <a:t>	eventually </a:t>
            </a:r>
            <a:r>
              <a:rPr lang="en-US" b="1" dirty="0"/>
              <a:t>emerge</a:t>
            </a:r>
            <a:r>
              <a:rPr lang="en-US" dirty="0"/>
              <a:t>” </a:t>
            </a:r>
            <a:endParaRPr lang="en-US" dirty="0" smtClean="0"/>
          </a:p>
          <a:p>
            <a:pPr marL="0" indent="0">
              <a:buNone/>
            </a:pPr>
            <a:r>
              <a:rPr lang="en-US" sz="2000" dirty="0" smtClean="0"/>
              <a:t>		(Davies, </a:t>
            </a:r>
            <a:r>
              <a:rPr lang="en-US" sz="2000" dirty="0" err="1" smtClean="0"/>
              <a:t>Mizuyama</a:t>
            </a:r>
            <a:r>
              <a:rPr lang="en-US" sz="2000" dirty="0" smtClean="0"/>
              <a:t> &amp; Hampden-Thompson, 2010, p.175)</a:t>
            </a:r>
          </a:p>
        </p:txBody>
      </p:sp>
      <p:sp>
        <p:nvSpPr>
          <p:cNvPr id="2" name="TextBox 1"/>
          <p:cNvSpPr txBox="1"/>
          <p:nvPr/>
        </p:nvSpPr>
        <p:spPr>
          <a:xfrm>
            <a:off x="1155516" y="5243580"/>
            <a:ext cx="7544078" cy="523220"/>
          </a:xfrm>
          <a:prstGeom prst="rect">
            <a:avLst/>
          </a:prstGeom>
          <a:noFill/>
        </p:spPr>
        <p:txBody>
          <a:bodyPr wrap="none" rtlCol="0">
            <a:spAutoFit/>
          </a:bodyPr>
          <a:lstStyle/>
          <a:p>
            <a:r>
              <a:rPr lang="en-US" sz="2800" b="1" dirty="0" smtClean="0"/>
              <a:t>Do Japanese English teachers have a role to play?</a:t>
            </a:r>
            <a:endParaRPr lang="en-US" sz="2800" b="1" dirty="0"/>
          </a:p>
        </p:txBody>
      </p:sp>
      <p:sp>
        <p:nvSpPr>
          <p:cNvPr id="4" name="タイトル 1"/>
          <p:cNvSpPr>
            <a:spLocks noGrp="1"/>
          </p:cNvSpPr>
          <p:nvPr>
            <p:ph type="title"/>
          </p:nvPr>
        </p:nvSpPr>
        <p:spPr>
          <a:xfrm>
            <a:off x="457200" y="274638"/>
            <a:ext cx="8229600" cy="1143000"/>
          </a:xfrm>
        </p:spPr>
        <p:txBody>
          <a:bodyPr/>
          <a:lstStyle/>
          <a:p>
            <a:r>
              <a:rPr lang="en-US" altLang="ja-JP" dirty="0" smtClean="0"/>
              <a:t>Citizenship education in Japan</a:t>
            </a:r>
            <a:endParaRPr lang="ja-JP" altLang="en-US" dirty="0"/>
          </a:p>
        </p:txBody>
      </p:sp>
    </p:spTree>
    <p:extLst>
      <p:ext uri="{BB962C8B-B14F-4D97-AF65-F5344CB8AC3E}">
        <p14:creationId xmlns:p14="http://schemas.microsoft.com/office/powerpoint/2010/main" val="9802791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dirty="0" smtClean="0"/>
              <a:t>Council of Europe</a:t>
            </a:r>
          </a:p>
          <a:p>
            <a:pPr>
              <a:buFontTx/>
              <a:buChar char="-"/>
            </a:pPr>
            <a:r>
              <a:rPr lang="en-US" dirty="0" smtClean="0"/>
              <a:t>language </a:t>
            </a:r>
            <a:r>
              <a:rPr lang="en-US" dirty="0"/>
              <a:t>teaching </a:t>
            </a:r>
            <a:r>
              <a:rPr lang="en-US" dirty="0" smtClean="0"/>
              <a:t>&amp; citizenship education have similar aims</a:t>
            </a:r>
          </a:p>
          <a:p>
            <a:pPr marL="0" indent="0">
              <a:buNone/>
            </a:pPr>
            <a:r>
              <a:rPr lang="en-US" dirty="0" smtClean="0"/>
              <a:t> “</a:t>
            </a:r>
            <a:r>
              <a:rPr lang="en-US" b="1" i="1" dirty="0" smtClean="0"/>
              <a:t>both </a:t>
            </a:r>
            <a:r>
              <a:rPr lang="en-US" b="1" i="1" dirty="0"/>
              <a:t>are concerned with intercultural interaction and communication, the promotion of mutual understanding and the development of individual responsibility</a:t>
            </a:r>
            <a:r>
              <a:rPr lang="en-US" sz="2000" dirty="0"/>
              <a:t>” </a:t>
            </a:r>
            <a:endParaRPr lang="en-US" sz="2000" dirty="0" smtClean="0"/>
          </a:p>
          <a:p>
            <a:pPr marL="0" indent="0">
              <a:buNone/>
            </a:pPr>
            <a:r>
              <a:rPr lang="en-US" sz="2000" dirty="0"/>
              <a:t>	</a:t>
            </a:r>
            <a:r>
              <a:rPr lang="en-US" sz="2000" dirty="0" smtClean="0"/>
              <a:t>		(</a:t>
            </a:r>
            <a:r>
              <a:rPr lang="en-US" sz="2000" dirty="0" err="1" smtClean="0"/>
              <a:t>Beacco</a:t>
            </a:r>
            <a:r>
              <a:rPr lang="en-US" sz="2000" dirty="0" smtClean="0"/>
              <a:t> &amp; </a:t>
            </a:r>
            <a:r>
              <a:rPr lang="en-US" sz="2000" dirty="0" err="1" smtClean="0"/>
              <a:t>Byram</a:t>
            </a:r>
            <a:r>
              <a:rPr lang="en-US" sz="2000" dirty="0" smtClean="0"/>
              <a:t>, 2003, cited in Starkey, 2005, p. 28)</a:t>
            </a:r>
            <a:endParaRPr lang="en-US" sz="2000" dirty="0"/>
          </a:p>
        </p:txBody>
      </p:sp>
      <p:sp>
        <p:nvSpPr>
          <p:cNvPr id="6" name="Title 1"/>
          <p:cNvSpPr>
            <a:spLocks noGrp="1"/>
          </p:cNvSpPr>
          <p:nvPr>
            <p:ph type="title"/>
          </p:nvPr>
        </p:nvSpPr>
        <p:spPr>
          <a:xfrm>
            <a:off x="457200" y="274638"/>
            <a:ext cx="8229600" cy="1143000"/>
          </a:xfrm>
        </p:spPr>
        <p:style>
          <a:lnRef idx="1">
            <a:schemeClr val="accent2"/>
          </a:lnRef>
          <a:fillRef idx="2">
            <a:schemeClr val="accent2"/>
          </a:fillRef>
          <a:effectRef idx="1">
            <a:schemeClr val="accent2"/>
          </a:effectRef>
          <a:fontRef idx="minor">
            <a:schemeClr val="dk1"/>
          </a:fontRef>
        </p:style>
        <p:txBody>
          <a:bodyPr>
            <a:normAutofit/>
          </a:bodyPr>
          <a:lstStyle/>
          <a:p>
            <a:pPr lvl="0">
              <a:defRPr/>
            </a:pPr>
            <a:r>
              <a:rPr kumimoji="1" lang="en-US" altLang="ja-JP" sz="2800" b="1" dirty="0"/>
              <a:t>Linking foreign language teaching &amp; citizenship education</a:t>
            </a:r>
            <a:endParaRPr kumimoji="1" lang="ja-JP" altLang="en-US" sz="2800" b="1" dirty="0"/>
          </a:p>
        </p:txBody>
      </p:sp>
    </p:spTree>
    <p:extLst>
      <p:ext uri="{BB962C8B-B14F-4D97-AF65-F5344CB8AC3E}">
        <p14:creationId xmlns:p14="http://schemas.microsoft.com/office/powerpoint/2010/main" val="2427246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lvl="0">
              <a:defRPr/>
            </a:pPr>
            <a:r>
              <a:rPr kumimoji="1" lang="en-US" altLang="ja-JP" sz="2800" b="1" dirty="0"/>
              <a:t>F</a:t>
            </a:r>
            <a:r>
              <a:rPr kumimoji="1" lang="en-US" altLang="ja-JP" sz="2800" b="1" dirty="0" smtClean="0"/>
              <a:t>oreign </a:t>
            </a:r>
            <a:r>
              <a:rPr kumimoji="1" lang="en-US" altLang="ja-JP" sz="2800" b="1" dirty="0"/>
              <a:t>language </a:t>
            </a:r>
            <a:r>
              <a:rPr kumimoji="1" lang="en-US" altLang="ja-JP" sz="2800" b="1" dirty="0" smtClean="0"/>
              <a:t>teachers can...</a:t>
            </a:r>
            <a:endParaRPr kumimoji="1" lang="ja-JP" altLang="en-US" sz="2800" b="1" dirty="0"/>
          </a:p>
        </p:txBody>
      </p:sp>
      <p:sp>
        <p:nvSpPr>
          <p:cNvPr id="5" name="コンテンツ プレースホルダ 2"/>
          <p:cNvSpPr>
            <a:spLocks noGrp="1"/>
          </p:cNvSpPr>
          <p:nvPr>
            <p:ph idx="1"/>
          </p:nvPr>
        </p:nvSpPr>
        <p:spPr>
          <a:xfrm>
            <a:off x="457200" y="1863775"/>
            <a:ext cx="8229600" cy="4525963"/>
          </a:xfrm>
          <a:noFill/>
          <a:ln>
            <a:noFill/>
          </a:ln>
          <a:effectLst/>
        </p:spPr>
        <p:style>
          <a:lnRef idx="1">
            <a:schemeClr val="accent2"/>
          </a:lnRef>
          <a:fillRef idx="2">
            <a:schemeClr val="accent2"/>
          </a:fillRef>
          <a:effectRef idx="1">
            <a:schemeClr val="accent2"/>
          </a:effectRef>
          <a:fontRef idx="minor">
            <a:schemeClr val="dk1"/>
          </a:fontRef>
        </p:style>
        <p:txBody>
          <a:bodyPr>
            <a:normAutofit/>
          </a:bodyPr>
          <a:lstStyle/>
          <a:p>
            <a:pPr>
              <a:buNone/>
            </a:pPr>
            <a:r>
              <a:rPr lang="en-US" altLang="ja-JP" sz="2800" b="1" u="sng" dirty="0" smtClean="0"/>
              <a:t>1. Teach for intercultural citizenship</a:t>
            </a:r>
          </a:p>
          <a:p>
            <a:pPr>
              <a:buFontTx/>
              <a:buChar char="-"/>
            </a:pPr>
            <a:r>
              <a:rPr lang="en-US" sz="2400" dirty="0" smtClean="0"/>
              <a:t>Promote </a:t>
            </a:r>
            <a:r>
              <a:rPr lang="en-US" sz="2400" dirty="0"/>
              <a:t>tolerance, respect for </a:t>
            </a:r>
            <a:r>
              <a:rPr lang="en-US" sz="2400" dirty="0" smtClean="0"/>
              <a:t>diversity &amp; </a:t>
            </a:r>
            <a:r>
              <a:rPr lang="en-US" sz="2400" dirty="0"/>
              <a:t>intercultural </a:t>
            </a:r>
            <a:r>
              <a:rPr lang="en-US" sz="2400" dirty="0" smtClean="0"/>
              <a:t>competence, a critical perspective on one’s own culture</a:t>
            </a:r>
          </a:p>
          <a:p>
            <a:pPr>
              <a:buFontTx/>
              <a:buChar char="-"/>
            </a:pPr>
            <a:endParaRPr lang="en-US" sz="2400" b="1" dirty="0"/>
          </a:p>
          <a:p>
            <a:pPr>
              <a:buNone/>
            </a:pPr>
            <a:r>
              <a:rPr lang="en-US" altLang="ja-JP" sz="2400" dirty="0" err="1" smtClean="0"/>
              <a:t>Byram</a:t>
            </a:r>
            <a:r>
              <a:rPr lang="en-US" altLang="ja-JP" sz="2400" dirty="0" smtClean="0"/>
              <a:t> (2003) - The </a:t>
            </a:r>
            <a:r>
              <a:rPr lang="en-US" altLang="ja-JP" sz="2400" dirty="0"/>
              <a:t>main task of foreign language teachers </a:t>
            </a:r>
            <a:r>
              <a:rPr lang="en-US" altLang="ja-JP" sz="2400" dirty="0" smtClean="0"/>
              <a:t>is,</a:t>
            </a:r>
            <a:r>
              <a:rPr lang="en-US" altLang="ja-JP" sz="2400" b="1" dirty="0" smtClean="0"/>
              <a:t> </a:t>
            </a:r>
          </a:p>
          <a:p>
            <a:pPr>
              <a:buNone/>
            </a:pPr>
            <a:r>
              <a:rPr lang="en-US" altLang="ja-JP" sz="2400" b="1" dirty="0"/>
              <a:t> </a:t>
            </a:r>
            <a:r>
              <a:rPr lang="en-US" altLang="ja-JP" sz="2400" b="1" dirty="0" smtClean="0"/>
              <a:t> “</a:t>
            </a:r>
            <a:r>
              <a:rPr lang="en-US" altLang="ja-JP" sz="2400" b="1" i="1" dirty="0"/>
              <a:t>to introduce young people to experience of other ways of thinking, valuing and behaving.</a:t>
            </a:r>
            <a:r>
              <a:rPr lang="en-US" altLang="ja-JP" sz="2400" b="1" dirty="0" smtClean="0"/>
              <a:t>” (</a:t>
            </a:r>
            <a:r>
              <a:rPr kumimoji="1" lang="en-US" altLang="ja-JP" sz="2400" dirty="0" smtClean="0"/>
              <a:t>p.127)</a:t>
            </a:r>
          </a:p>
          <a:p>
            <a:pPr>
              <a:buNone/>
            </a:pPr>
            <a:endParaRPr kumimoji="1" lang="en-US" altLang="ja-JP" sz="2400" dirty="0" smtClean="0"/>
          </a:p>
          <a:p>
            <a:pPr marL="0" indent="0">
              <a:buNone/>
            </a:pPr>
            <a:r>
              <a:rPr kumimoji="1" lang="en-US" altLang="ja-JP" sz="2400" dirty="0" smtClean="0"/>
              <a:t>Especially important for increasingly multicultural Japan</a:t>
            </a:r>
          </a:p>
          <a:p>
            <a:pPr marL="0" indent="0">
              <a:buNone/>
            </a:pPr>
            <a:r>
              <a:rPr kumimoji="1" lang="en-US" altLang="ja-JP" sz="2400" dirty="0"/>
              <a:t>	</a:t>
            </a:r>
            <a:r>
              <a:rPr kumimoji="1" lang="en-US" altLang="ja-JP" sz="2400" dirty="0" smtClean="0"/>
              <a:t>(</a:t>
            </a:r>
            <a:r>
              <a:rPr kumimoji="1" lang="en-US" altLang="ja-JP" sz="2400" dirty="0" err="1" smtClean="0"/>
              <a:t>Tsuneyoshi</a:t>
            </a:r>
            <a:r>
              <a:rPr kumimoji="1" lang="en-US" altLang="ja-JP" sz="2400" dirty="0" smtClean="0"/>
              <a:t>, 2011)</a:t>
            </a:r>
            <a:endParaRPr kumimoji="1" lang="ja-JP" altLang="en-US" sz="2400" dirty="0"/>
          </a:p>
          <a:p>
            <a:pPr>
              <a:buNone/>
            </a:pPr>
            <a:endParaRPr lang="en-US" altLang="ja-JP" sz="2800" b="1" dirty="0"/>
          </a:p>
          <a:p>
            <a:pPr>
              <a:buNone/>
            </a:pPr>
            <a:endParaRPr lang="en-US" altLang="ja-JP" sz="2800" b="1" dirty="0" smtClean="0"/>
          </a:p>
        </p:txBody>
      </p:sp>
    </p:spTree>
    <p:extLst>
      <p:ext uri="{BB962C8B-B14F-4D97-AF65-F5344CB8AC3E}">
        <p14:creationId xmlns:p14="http://schemas.microsoft.com/office/powerpoint/2010/main" val="6454008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a:spLocks noGrp="1"/>
          </p:cNvSpPr>
          <p:nvPr>
            <p:ph idx="1"/>
          </p:nvPr>
        </p:nvSpPr>
        <p:spPr>
          <a:xfrm>
            <a:off x="457200" y="1821226"/>
            <a:ext cx="8229600" cy="4525963"/>
          </a:xfrm>
          <a:solidFill>
            <a:srgbClr val="FFFFFF"/>
          </a:solidFill>
          <a:ln>
            <a:solidFill>
              <a:srgbClr val="FFFFFF"/>
            </a:solidFill>
          </a:ln>
          <a:effectLst/>
        </p:spPr>
        <p:style>
          <a:lnRef idx="1">
            <a:schemeClr val="accent2"/>
          </a:lnRef>
          <a:fillRef idx="2">
            <a:schemeClr val="accent2"/>
          </a:fillRef>
          <a:effectRef idx="1">
            <a:schemeClr val="accent2"/>
          </a:effectRef>
          <a:fontRef idx="minor">
            <a:schemeClr val="dk1"/>
          </a:fontRef>
        </p:style>
        <p:txBody>
          <a:bodyPr>
            <a:normAutofit/>
          </a:bodyPr>
          <a:lstStyle/>
          <a:p>
            <a:pPr>
              <a:buNone/>
            </a:pPr>
            <a:r>
              <a:rPr lang="en-US" altLang="ja-JP" sz="2800" b="1" u="sng" dirty="0" smtClean="0"/>
              <a:t>2. Teach for dialogue</a:t>
            </a:r>
          </a:p>
          <a:p>
            <a:pPr marL="0" indent="0">
              <a:buNone/>
            </a:pPr>
            <a:r>
              <a:rPr lang="en-US" altLang="ja-JP" sz="2400" dirty="0" smtClean="0"/>
              <a:t> - </a:t>
            </a:r>
            <a:r>
              <a:rPr lang="en-US" sz="2400" dirty="0" smtClean="0"/>
              <a:t>Communicative </a:t>
            </a:r>
            <a:r>
              <a:rPr lang="en-US" sz="2400" dirty="0"/>
              <a:t>Language </a:t>
            </a:r>
            <a:r>
              <a:rPr lang="en-US" sz="2400" dirty="0" smtClean="0"/>
              <a:t>Teaching</a:t>
            </a:r>
          </a:p>
          <a:p>
            <a:pPr marL="0" indent="0">
              <a:buNone/>
            </a:pPr>
            <a:r>
              <a:rPr lang="en-US" sz="2400" dirty="0"/>
              <a:t> </a:t>
            </a:r>
            <a:r>
              <a:rPr lang="en-US" sz="2400" dirty="0" smtClean="0"/>
              <a:t>     promotes ability to engage in dialogue – to express ideas, </a:t>
            </a:r>
          </a:p>
          <a:p>
            <a:pPr marL="0" indent="0">
              <a:buNone/>
            </a:pPr>
            <a:r>
              <a:rPr lang="en-US" sz="2400" dirty="0"/>
              <a:t>	</a:t>
            </a:r>
            <a:r>
              <a:rPr lang="en-US" sz="2400" dirty="0" smtClean="0"/>
              <a:t>listen and respond to others, reach agreements etc.</a:t>
            </a:r>
            <a:endParaRPr lang="en-US" sz="2400" dirty="0"/>
          </a:p>
          <a:p>
            <a:pPr marL="0" indent="0">
              <a:buNone/>
            </a:pPr>
            <a:endParaRPr lang="en-US" sz="2400" b="1" dirty="0"/>
          </a:p>
          <a:p>
            <a:pPr marL="0" indent="0">
              <a:buNone/>
            </a:pPr>
            <a:r>
              <a:rPr lang="en-US" sz="2400" b="1" dirty="0"/>
              <a:t> </a:t>
            </a:r>
            <a:r>
              <a:rPr lang="en-US" sz="2400" b="1" dirty="0" smtClean="0"/>
              <a:t>  “</a:t>
            </a:r>
            <a:r>
              <a:rPr lang="en-US" sz="2400" b="1" i="1" dirty="0"/>
              <a:t>In many respects communicative </a:t>
            </a:r>
            <a:r>
              <a:rPr lang="en-US" sz="2400" b="1" i="1" dirty="0" smtClean="0"/>
              <a:t>methodology is</a:t>
            </a:r>
            <a:r>
              <a:rPr lang="en-US" sz="2400" b="1" i="1" dirty="0"/>
              <a:t> </a:t>
            </a:r>
            <a:r>
              <a:rPr lang="en-US" sz="2400" b="1" i="1" dirty="0" smtClean="0"/>
              <a:t>in </a:t>
            </a:r>
            <a:r>
              <a:rPr lang="en-US" sz="2400" b="1" i="1" dirty="0"/>
              <a:t>itself  </a:t>
            </a:r>
            <a:r>
              <a:rPr lang="en-US" sz="2400" b="1" i="1" dirty="0" smtClean="0"/>
              <a:t>        </a:t>
            </a:r>
          </a:p>
          <a:p>
            <a:pPr marL="0" indent="0">
              <a:buNone/>
            </a:pPr>
            <a:r>
              <a:rPr lang="en-US" sz="2400" b="1" i="1" dirty="0"/>
              <a:t> </a:t>
            </a:r>
            <a:r>
              <a:rPr lang="en-US" sz="2400" b="1" i="1" dirty="0" smtClean="0"/>
              <a:t>   democratic</a:t>
            </a:r>
            <a:r>
              <a:rPr lang="en-US" sz="2400" b="1" i="1" dirty="0"/>
              <a:t>. The </a:t>
            </a:r>
            <a:r>
              <a:rPr lang="en-US" sz="2400" b="1" i="1" dirty="0" smtClean="0"/>
              <a:t>skills </a:t>
            </a:r>
            <a:r>
              <a:rPr lang="en-US" sz="2400" b="1" i="1" dirty="0"/>
              <a:t>developed in </a:t>
            </a:r>
            <a:r>
              <a:rPr lang="en-US" sz="2400" b="1" i="1" dirty="0" smtClean="0"/>
              <a:t>language </a:t>
            </a:r>
            <a:r>
              <a:rPr lang="en-US" sz="2400" b="1" i="1" dirty="0"/>
              <a:t>classes are </a:t>
            </a:r>
            <a:r>
              <a:rPr lang="en-US" sz="2400" b="1" i="1" dirty="0" smtClean="0"/>
              <a:t>	</a:t>
            </a:r>
          </a:p>
          <a:p>
            <a:pPr marL="0" indent="0">
              <a:buNone/>
            </a:pPr>
            <a:r>
              <a:rPr lang="en-US" sz="2400" b="1" i="1" dirty="0" smtClean="0"/>
              <a:t>     thus directly </a:t>
            </a:r>
            <a:r>
              <a:rPr lang="en-US" sz="2400" b="1" i="1" dirty="0"/>
              <a:t>transferable to </a:t>
            </a:r>
            <a:r>
              <a:rPr lang="en-US" sz="2400" b="1" i="1" dirty="0" smtClean="0"/>
              <a:t>citizenship education.</a:t>
            </a:r>
            <a:r>
              <a:rPr lang="en-US" sz="2400" b="1" dirty="0" smtClean="0"/>
              <a:t>”</a:t>
            </a:r>
            <a:r>
              <a:rPr lang="en-GB" sz="2400" dirty="0" smtClean="0"/>
              <a:t>  </a:t>
            </a:r>
          </a:p>
          <a:p>
            <a:pPr marL="0" indent="0">
              <a:buNone/>
            </a:pPr>
            <a:r>
              <a:rPr lang="en-GB" sz="2400" dirty="0"/>
              <a:t> </a:t>
            </a:r>
            <a:r>
              <a:rPr lang="en-GB" sz="2400" dirty="0" smtClean="0"/>
              <a:t>         (</a:t>
            </a:r>
            <a:r>
              <a:rPr lang="en-GB" sz="2400" dirty="0"/>
              <a:t>Starkey, 2005, p. 32)</a:t>
            </a:r>
            <a:endParaRPr lang="en-US" sz="2400" dirty="0"/>
          </a:p>
          <a:p>
            <a:pPr>
              <a:buNone/>
            </a:pPr>
            <a:endParaRPr lang="en-US" altLang="ja-JP" dirty="0" smtClean="0"/>
          </a:p>
        </p:txBody>
      </p:sp>
      <p:sp>
        <p:nvSpPr>
          <p:cNvPr id="8" name="Title 1"/>
          <p:cNvSpPr>
            <a:spLocks noGrp="1"/>
          </p:cNvSpPr>
          <p:nvPr>
            <p:ph type="title"/>
          </p:nvPr>
        </p:nvSpPr>
        <p:spPr>
          <a:xfrm>
            <a:off x="457200" y="274638"/>
            <a:ext cx="8229600" cy="1143000"/>
          </a:xfrm>
        </p:spPr>
        <p:style>
          <a:lnRef idx="1">
            <a:schemeClr val="accent2"/>
          </a:lnRef>
          <a:fillRef idx="2">
            <a:schemeClr val="accent2"/>
          </a:fillRef>
          <a:effectRef idx="1">
            <a:schemeClr val="accent2"/>
          </a:effectRef>
          <a:fontRef idx="minor">
            <a:schemeClr val="dk1"/>
          </a:fontRef>
        </p:style>
        <p:txBody>
          <a:bodyPr>
            <a:normAutofit/>
          </a:bodyPr>
          <a:lstStyle/>
          <a:p>
            <a:pPr lvl="0">
              <a:defRPr/>
            </a:pPr>
            <a:r>
              <a:rPr kumimoji="1" lang="en-US" altLang="ja-JP" sz="2800" b="1" dirty="0"/>
              <a:t>F</a:t>
            </a:r>
            <a:r>
              <a:rPr kumimoji="1" lang="en-US" altLang="ja-JP" sz="2800" b="1" dirty="0" smtClean="0"/>
              <a:t>oreign </a:t>
            </a:r>
            <a:r>
              <a:rPr kumimoji="1" lang="en-US" altLang="ja-JP" sz="2800" b="1" dirty="0"/>
              <a:t>language </a:t>
            </a:r>
            <a:r>
              <a:rPr kumimoji="1" lang="en-US" altLang="ja-JP" sz="2800" b="1" dirty="0" smtClean="0"/>
              <a:t>teachers can...</a:t>
            </a:r>
            <a:endParaRPr kumimoji="1" lang="ja-JP" altLang="en-US" sz="2800" b="1" dirty="0"/>
          </a:p>
        </p:txBody>
      </p:sp>
    </p:spTree>
    <p:extLst>
      <p:ext uri="{BB962C8B-B14F-4D97-AF65-F5344CB8AC3E}">
        <p14:creationId xmlns:p14="http://schemas.microsoft.com/office/powerpoint/2010/main" val="9090449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a:spLocks noGrp="1"/>
          </p:cNvSpPr>
          <p:nvPr>
            <p:ph idx="1"/>
          </p:nvPr>
        </p:nvSpPr>
        <p:spPr>
          <a:xfrm>
            <a:off x="323235" y="1882657"/>
            <a:ext cx="8515965" cy="3485209"/>
          </a:xfrm>
          <a:solidFill>
            <a:srgbClr val="FFFFFF"/>
          </a:solidFill>
          <a:ln>
            <a:solidFill>
              <a:srgbClr val="FFFFFF"/>
            </a:solidFill>
          </a:ln>
          <a:effectLst/>
        </p:spPr>
        <p:style>
          <a:lnRef idx="1">
            <a:schemeClr val="accent2"/>
          </a:lnRef>
          <a:fillRef idx="2">
            <a:schemeClr val="accent2"/>
          </a:fillRef>
          <a:effectRef idx="1">
            <a:schemeClr val="accent2"/>
          </a:effectRef>
          <a:fontRef idx="minor">
            <a:schemeClr val="dk1"/>
          </a:fontRef>
        </p:style>
        <p:txBody>
          <a:bodyPr>
            <a:normAutofit fontScale="92500"/>
          </a:bodyPr>
          <a:lstStyle/>
          <a:p>
            <a:pPr>
              <a:buNone/>
            </a:pPr>
            <a:r>
              <a:rPr lang="en-US" altLang="ja-JP" sz="2800" dirty="0" smtClean="0"/>
              <a:t> </a:t>
            </a:r>
            <a:r>
              <a:rPr lang="en-US" altLang="ja-JP" sz="3300" b="1" u="sng" dirty="0" smtClean="0"/>
              <a:t>3. Teach Citizenship-related Content</a:t>
            </a:r>
          </a:p>
          <a:p>
            <a:pPr>
              <a:buNone/>
            </a:pPr>
            <a:r>
              <a:rPr lang="en-US" altLang="ja-JP" sz="2800" dirty="0"/>
              <a:t>	</a:t>
            </a:r>
            <a:r>
              <a:rPr lang="en-US" altLang="ja-JP" sz="2800" dirty="0" smtClean="0"/>
              <a:t>	   - focus on important social &amp; political topics,</a:t>
            </a:r>
            <a:r>
              <a:rPr lang="en-US" altLang="ja-JP" sz="2800" dirty="0"/>
              <a:t> global issues</a:t>
            </a:r>
          </a:p>
          <a:p>
            <a:pPr>
              <a:buNone/>
            </a:pPr>
            <a:r>
              <a:rPr lang="en-US" altLang="ja-JP" sz="2800" dirty="0" smtClean="0"/>
              <a:t>		   - encourage reflection on key concepts – democracy, </a:t>
            </a:r>
          </a:p>
          <a:p>
            <a:pPr>
              <a:buNone/>
            </a:pPr>
            <a:r>
              <a:rPr lang="en-US" altLang="ja-JP" sz="2800" dirty="0"/>
              <a:t>	</a:t>
            </a:r>
            <a:r>
              <a:rPr lang="en-US" altLang="ja-JP" sz="2800" dirty="0" smtClean="0"/>
              <a:t>			justice, equality, rights etc.</a:t>
            </a:r>
          </a:p>
          <a:p>
            <a:pPr>
              <a:buNone/>
            </a:pPr>
            <a:endParaRPr lang="en-US" altLang="ja-JP" sz="2800" dirty="0"/>
          </a:p>
          <a:p>
            <a:pPr>
              <a:buNone/>
            </a:pPr>
            <a:r>
              <a:rPr lang="en-US" altLang="ja-JP" sz="2800" dirty="0" smtClean="0"/>
              <a:t>- Content-Based Language teaching</a:t>
            </a:r>
          </a:p>
          <a:p>
            <a:pPr>
              <a:buNone/>
            </a:pPr>
            <a:r>
              <a:rPr lang="en-US" altLang="ja-JP" sz="2800" dirty="0" smtClean="0"/>
              <a:t>           </a:t>
            </a:r>
          </a:p>
        </p:txBody>
      </p:sp>
      <p:sp>
        <p:nvSpPr>
          <p:cNvPr id="5" name="Title 1"/>
          <p:cNvSpPr>
            <a:spLocks noGrp="1"/>
          </p:cNvSpPr>
          <p:nvPr>
            <p:ph type="title"/>
          </p:nvPr>
        </p:nvSpPr>
        <p:spPr>
          <a:xfrm>
            <a:off x="457200" y="274638"/>
            <a:ext cx="8229600" cy="1143000"/>
          </a:xfrm>
        </p:spPr>
        <p:style>
          <a:lnRef idx="1">
            <a:schemeClr val="accent2"/>
          </a:lnRef>
          <a:fillRef idx="2">
            <a:schemeClr val="accent2"/>
          </a:fillRef>
          <a:effectRef idx="1">
            <a:schemeClr val="accent2"/>
          </a:effectRef>
          <a:fontRef idx="minor">
            <a:schemeClr val="dk1"/>
          </a:fontRef>
        </p:style>
        <p:txBody>
          <a:bodyPr>
            <a:normAutofit/>
          </a:bodyPr>
          <a:lstStyle/>
          <a:p>
            <a:pPr lvl="0">
              <a:defRPr/>
            </a:pPr>
            <a:r>
              <a:rPr kumimoji="1" lang="en-US" altLang="ja-JP" sz="2800" b="1" dirty="0"/>
              <a:t>F</a:t>
            </a:r>
            <a:r>
              <a:rPr kumimoji="1" lang="en-US" altLang="ja-JP" sz="2800" b="1" dirty="0" smtClean="0"/>
              <a:t>oreign </a:t>
            </a:r>
            <a:r>
              <a:rPr kumimoji="1" lang="en-US" altLang="ja-JP" sz="2800" b="1" dirty="0"/>
              <a:t>language </a:t>
            </a:r>
            <a:r>
              <a:rPr kumimoji="1" lang="en-US" altLang="ja-JP" sz="2800" b="1" dirty="0" smtClean="0"/>
              <a:t>teachers can...</a:t>
            </a:r>
            <a:endParaRPr kumimoji="1" lang="ja-JP" altLang="en-US" sz="2800" b="1" dirty="0"/>
          </a:p>
        </p:txBody>
      </p:sp>
    </p:spTree>
    <p:extLst>
      <p:ext uri="{BB962C8B-B14F-4D97-AF65-F5344CB8AC3E}">
        <p14:creationId xmlns:p14="http://schemas.microsoft.com/office/powerpoint/2010/main" val="2990086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400" b="1" dirty="0" smtClean="0"/>
              <a:t>Content-based English textbooks being used in Japanese universities</a:t>
            </a:r>
            <a:endParaRPr lang="ja-JP" altLang="en-US" sz="2400" b="1" dirty="0"/>
          </a:p>
        </p:txBody>
      </p:sp>
      <p:pic>
        <p:nvPicPr>
          <p:cNvPr id="4" name="図 3"/>
          <p:cNvPicPr>
            <a:picLocks noChangeAspect="1"/>
          </p:cNvPicPr>
          <p:nvPr/>
        </p:nvPicPr>
        <p:blipFill>
          <a:blip r:embed="rId2"/>
          <a:stretch>
            <a:fillRect/>
          </a:stretch>
        </p:blipFill>
        <p:spPr>
          <a:xfrm>
            <a:off x="648900" y="1439376"/>
            <a:ext cx="3354512" cy="4752226"/>
          </a:xfrm>
          <a:prstGeom prst="rect">
            <a:avLst/>
          </a:prstGeom>
        </p:spPr>
      </p:pic>
      <p:pic>
        <p:nvPicPr>
          <p:cNvPr id="5" name="図 4"/>
          <p:cNvPicPr>
            <a:picLocks noChangeAspect="1"/>
          </p:cNvPicPr>
          <p:nvPr/>
        </p:nvPicPr>
        <p:blipFill>
          <a:blip r:embed="rId3"/>
          <a:stretch>
            <a:fillRect/>
          </a:stretch>
        </p:blipFill>
        <p:spPr>
          <a:xfrm>
            <a:off x="4928338" y="1490438"/>
            <a:ext cx="3296548" cy="4701164"/>
          </a:xfrm>
          <a:prstGeom prst="rect">
            <a:avLst/>
          </a:prstGeom>
        </p:spPr>
      </p:pic>
    </p:spTree>
    <p:extLst>
      <p:ext uri="{BB962C8B-B14F-4D97-AF65-F5344CB8AC3E}">
        <p14:creationId xmlns:p14="http://schemas.microsoft.com/office/powerpoint/2010/main" val="995964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024" y="2063628"/>
            <a:ext cx="6671733" cy="3649133"/>
          </a:xfrm>
        </p:spPr>
        <p:txBody>
          <a:bodyPr/>
          <a:lstStyle/>
          <a:p>
            <a:pPr marL="0" indent="0">
              <a:buNone/>
            </a:pPr>
            <a:r>
              <a:rPr lang="en-US" altLang="ja-JP" sz="2400" dirty="0" smtClean="0"/>
              <a:t>“For </a:t>
            </a:r>
            <a:r>
              <a:rPr lang="en-US" altLang="ja-JP" sz="2400" dirty="0"/>
              <a:t>children living in the 21st century, it is essential for them to acquire communication abilities in English as a common international language. </a:t>
            </a:r>
            <a:r>
              <a:rPr lang="en-US" altLang="ja-JP" sz="2400" dirty="0" smtClean="0"/>
              <a:t>…English </a:t>
            </a:r>
            <a:r>
              <a:rPr lang="en-US" altLang="ja-JP" sz="2400" dirty="0"/>
              <a:t>abilities are important in terms of linking our country with the rest of the world, </a:t>
            </a:r>
            <a:r>
              <a:rPr lang="en-US" altLang="ja-JP" sz="2400" i="1" dirty="0">
                <a:solidFill>
                  <a:srgbClr val="FF6666"/>
                </a:solidFill>
              </a:rPr>
              <a:t>obtaining the world’s understanding and trust</a:t>
            </a:r>
            <a:r>
              <a:rPr lang="en-US" altLang="ja-JP" sz="2400" dirty="0"/>
              <a:t>, </a:t>
            </a:r>
            <a:r>
              <a:rPr lang="en-US" altLang="ja-JP" sz="2400" i="1" dirty="0">
                <a:solidFill>
                  <a:srgbClr val="FF6666"/>
                </a:solidFill>
              </a:rPr>
              <a:t>enhancing our international presence</a:t>
            </a:r>
            <a:r>
              <a:rPr lang="en-US" altLang="ja-JP" sz="2400" dirty="0">
                <a:solidFill>
                  <a:srgbClr val="FF6666"/>
                </a:solidFill>
              </a:rPr>
              <a:t> </a:t>
            </a:r>
            <a:r>
              <a:rPr lang="en-US" altLang="ja-JP" sz="2400" dirty="0"/>
              <a:t>and </a:t>
            </a:r>
            <a:r>
              <a:rPr lang="en-US" altLang="ja-JP" sz="2400" i="1" dirty="0">
                <a:solidFill>
                  <a:srgbClr val="FF6666"/>
                </a:solidFill>
              </a:rPr>
              <a:t>further developing our nation</a:t>
            </a:r>
            <a:r>
              <a:rPr lang="en-US" altLang="ja-JP" sz="2400" dirty="0" smtClean="0"/>
              <a:t>.”</a:t>
            </a:r>
          </a:p>
          <a:p>
            <a:pPr marL="0" indent="0">
              <a:buNone/>
            </a:pPr>
            <a:r>
              <a:rPr lang="en-US" altLang="ja-JP" sz="2400" dirty="0"/>
              <a:t> </a:t>
            </a:r>
            <a:r>
              <a:rPr lang="en-US" altLang="ja-JP" sz="2400" dirty="0" smtClean="0"/>
              <a:t>  Toyama Atsuko, Minister of Education, 2003</a:t>
            </a:r>
            <a:endParaRPr lang="en-GB" altLang="ja-JP" sz="2400" dirty="0"/>
          </a:p>
          <a:p>
            <a:pPr marL="0" indent="0">
              <a:buNone/>
            </a:pPr>
            <a:endParaRPr kumimoji="1" lang="ja-JP" altLang="en-US" dirty="0"/>
          </a:p>
        </p:txBody>
      </p:sp>
      <p:sp>
        <p:nvSpPr>
          <p:cNvPr id="4" name="TextBox 3"/>
          <p:cNvSpPr txBox="1"/>
          <p:nvPr/>
        </p:nvSpPr>
        <p:spPr>
          <a:xfrm>
            <a:off x="897465" y="751300"/>
            <a:ext cx="6888205" cy="1569660"/>
          </a:xfrm>
          <a:prstGeom prst="rect">
            <a:avLst/>
          </a:prstGeom>
          <a:noFill/>
        </p:spPr>
        <p:txBody>
          <a:bodyPr wrap="square" rtlCol="0">
            <a:spAutoFit/>
          </a:bodyPr>
          <a:lstStyle/>
          <a:p>
            <a:r>
              <a:rPr kumimoji="1" lang="en-GB" altLang="ja-JP" sz="2400" b="1" dirty="0" smtClean="0"/>
              <a:t>English in Japan – a </a:t>
            </a:r>
            <a:r>
              <a:rPr kumimoji="1" lang="en-GB" altLang="ja-JP" sz="2400" b="1" u="sng" dirty="0" smtClean="0"/>
              <a:t>national priority</a:t>
            </a:r>
          </a:p>
          <a:p>
            <a:r>
              <a:rPr lang="en-GB" altLang="ja-JP" sz="2400" dirty="0"/>
              <a:t>e.g. Action Plan to Cultivate Japanese with 			</a:t>
            </a:r>
            <a:r>
              <a:rPr lang="en-GB" altLang="ja-JP" sz="2400" dirty="0" smtClean="0"/>
              <a:t> </a:t>
            </a:r>
          </a:p>
          <a:p>
            <a:r>
              <a:rPr lang="en-GB" altLang="ja-JP" sz="2400" dirty="0"/>
              <a:t> </a:t>
            </a:r>
            <a:r>
              <a:rPr lang="en-GB" altLang="ja-JP" sz="2400" dirty="0" smtClean="0"/>
              <a:t>             English </a:t>
            </a:r>
            <a:r>
              <a:rPr lang="en-GB" altLang="ja-JP" sz="2400" dirty="0"/>
              <a:t>Speaking Abilities, 2003</a:t>
            </a:r>
            <a:endParaRPr lang="ja-JP" altLang="en-US" sz="2400" dirty="0"/>
          </a:p>
          <a:p>
            <a:endParaRPr kumimoji="1" lang="ja-JP" altLang="en-US" sz="2400" b="1" dirty="0"/>
          </a:p>
        </p:txBody>
      </p:sp>
      <p:pic>
        <p:nvPicPr>
          <p:cNvPr id="2" name="図 1" descr="06toyama.jpg"/>
          <p:cNvPicPr>
            <a:picLocks noChangeAspect="1"/>
          </p:cNvPicPr>
          <p:nvPr/>
        </p:nvPicPr>
        <p:blipFill>
          <a:blip r:embed="rId2">
            <a:alphaModFix amt="95000"/>
            <a:extLst>
              <a:ext uri="{28A0092B-C50C-407E-A947-70E740481C1C}">
                <a14:useLocalDpi xmlns:a14="http://schemas.microsoft.com/office/drawing/2010/main" val="0"/>
              </a:ext>
            </a:extLst>
          </a:blip>
          <a:stretch>
            <a:fillRect/>
          </a:stretch>
        </p:blipFill>
        <p:spPr>
          <a:xfrm rot="893865">
            <a:off x="7012593" y="4499665"/>
            <a:ext cx="1546154" cy="1942404"/>
          </a:xfrm>
          <a:prstGeom prst="rect">
            <a:avLst/>
          </a:prstGeom>
        </p:spPr>
      </p:pic>
    </p:spTree>
    <p:extLst>
      <p:ext uri="{BB962C8B-B14F-4D97-AF65-F5344CB8AC3E}">
        <p14:creationId xmlns:p14="http://schemas.microsoft.com/office/powerpoint/2010/main" val="2260136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US" altLang="ja-JP" dirty="0" smtClean="0"/>
              <a:t>Research Questions</a:t>
            </a:r>
            <a:endParaRPr lang="ja-JP" altLang="en-US" dirty="0"/>
          </a:p>
        </p:txBody>
      </p:sp>
      <p:sp>
        <p:nvSpPr>
          <p:cNvPr id="3" name="コンテンツ プレースホルダ 2"/>
          <p:cNvSpPr>
            <a:spLocks noGrp="1"/>
          </p:cNvSpPr>
          <p:nvPr>
            <p:ph idx="1"/>
          </p:nvPr>
        </p:nvSpPr>
        <p:spPr/>
        <p:txBody>
          <a:bodyPr>
            <a:normAutofit/>
          </a:bodyPr>
          <a:lstStyle/>
          <a:p>
            <a:pPr marL="0" indent="0">
              <a:buNone/>
            </a:pPr>
            <a:r>
              <a:rPr lang="en-US" altLang="ja-JP" sz="2400" b="1" u="sng" dirty="0" smtClean="0"/>
              <a:t>RQ 1</a:t>
            </a:r>
          </a:p>
          <a:p>
            <a:pPr>
              <a:buNone/>
            </a:pPr>
            <a:r>
              <a:rPr lang="en-US" altLang="ja-JP" sz="2400" dirty="0" smtClean="0"/>
              <a:t> 	</a:t>
            </a:r>
            <a:r>
              <a:rPr lang="en-US" sz="2400" dirty="0" smtClean="0"/>
              <a:t>What </a:t>
            </a:r>
            <a:r>
              <a:rPr lang="en-US" sz="2400" dirty="0"/>
              <a:t>role, if any, do Japanese teachers of English (JTEs) see for themselves in teaching for citizenship? </a:t>
            </a:r>
            <a:endParaRPr lang="en-US" sz="2400" dirty="0" smtClean="0"/>
          </a:p>
          <a:p>
            <a:pPr>
              <a:buNone/>
            </a:pPr>
            <a:endParaRPr lang="en-US" sz="2400" dirty="0" smtClean="0"/>
          </a:p>
          <a:p>
            <a:pPr>
              <a:buNone/>
            </a:pPr>
            <a:r>
              <a:rPr lang="en-US" sz="2400" dirty="0" smtClean="0"/>
              <a:t>			</a:t>
            </a:r>
            <a:r>
              <a:rPr lang="en-US" sz="2400" b="1" dirty="0" smtClean="0"/>
              <a:t>Subquestions</a:t>
            </a:r>
            <a:r>
              <a:rPr lang="en-US" sz="2400" b="1" dirty="0"/>
              <a:t>: </a:t>
            </a:r>
            <a:r>
              <a:rPr lang="en-US" sz="2400" dirty="0"/>
              <a:t>i) What do JTEs understand by “good</a:t>
            </a:r>
            <a:r>
              <a:rPr lang="en-US" sz="2400" dirty="0" smtClean="0"/>
              <a:t> 							citizenship</a:t>
            </a:r>
            <a:r>
              <a:rPr lang="en-US" sz="2400" dirty="0"/>
              <a:t>”?</a:t>
            </a:r>
            <a:endParaRPr lang="en-US" sz="2400" dirty="0" smtClean="0"/>
          </a:p>
          <a:p>
            <a:pPr>
              <a:buNone/>
            </a:pPr>
            <a:r>
              <a:rPr lang="en-US" sz="2400" dirty="0" smtClean="0"/>
              <a:t>							ii</a:t>
            </a:r>
            <a:r>
              <a:rPr lang="en-US" sz="2400" dirty="0"/>
              <a:t>) What links, if any, do they see between</a:t>
            </a:r>
            <a:r>
              <a:rPr lang="en-US" sz="2400" dirty="0" smtClean="0"/>
              <a:t> 							citizenship </a:t>
            </a:r>
            <a:r>
              <a:rPr lang="en-US" sz="2400" dirty="0"/>
              <a:t>education and</a:t>
            </a:r>
            <a:r>
              <a:rPr lang="en-US" sz="2400" dirty="0" smtClean="0"/>
              <a:t> foreign 							language </a:t>
            </a:r>
            <a:r>
              <a:rPr lang="en-US" sz="2400" dirty="0"/>
              <a:t>education?</a:t>
            </a:r>
          </a:p>
          <a:p>
            <a:pPr>
              <a:buNone/>
            </a:pPr>
            <a:endParaRPr lang="ja-JP"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US" altLang="ja-JP" dirty="0" smtClean="0"/>
              <a:t>Research Questions</a:t>
            </a:r>
            <a:endParaRPr lang="ja-JP" altLang="en-US" dirty="0"/>
          </a:p>
        </p:txBody>
      </p:sp>
      <p:sp>
        <p:nvSpPr>
          <p:cNvPr id="4" name="コンテンツ プレースホルダ 2"/>
          <p:cNvSpPr>
            <a:spLocks noGrp="1"/>
          </p:cNvSpPr>
          <p:nvPr>
            <p:ph idx="1"/>
          </p:nvPr>
        </p:nvSpPr>
        <p:spPr>
          <a:xfrm>
            <a:off x="457200" y="1739523"/>
            <a:ext cx="8229600" cy="4525963"/>
          </a:xfrm>
        </p:spPr>
        <p:txBody>
          <a:bodyPr>
            <a:normAutofit fontScale="92500" lnSpcReduction="10000"/>
          </a:bodyPr>
          <a:lstStyle/>
          <a:p>
            <a:pPr marL="0" indent="0">
              <a:buNone/>
            </a:pPr>
            <a:r>
              <a:rPr lang="en-US" altLang="ja-JP" sz="2600" b="1" u="sng" dirty="0" smtClean="0"/>
              <a:t>RQ 2</a:t>
            </a:r>
          </a:p>
          <a:p>
            <a:pPr>
              <a:buNone/>
            </a:pPr>
            <a:r>
              <a:rPr lang="en-US" altLang="ja-JP" sz="2600" dirty="0" smtClean="0"/>
              <a:t> 	</a:t>
            </a:r>
            <a:r>
              <a:rPr lang="en-US" sz="2600" dirty="0" smtClean="0"/>
              <a:t>How are some JTEs combining citizenship teaching objectives with language teaching? </a:t>
            </a:r>
          </a:p>
          <a:p>
            <a:pPr>
              <a:buNone/>
            </a:pPr>
            <a:endParaRPr lang="en-US" sz="2600" dirty="0" smtClean="0"/>
          </a:p>
          <a:p>
            <a:pPr>
              <a:buNone/>
            </a:pPr>
            <a:r>
              <a:rPr lang="en-US" sz="2600" dirty="0" smtClean="0"/>
              <a:t>			</a:t>
            </a:r>
            <a:r>
              <a:rPr lang="en-US" sz="2600" b="1" dirty="0" smtClean="0"/>
              <a:t>Subquestions</a:t>
            </a:r>
            <a:r>
              <a:rPr lang="en-US" sz="2600" b="1" dirty="0"/>
              <a:t>: </a:t>
            </a:r>
            <a:r>
              <a:rPr lang="en-US" sz="2600" dirty="0" err="1" smtClean="0"/>
              <a:t>i</a:t>
            </a:r>
            <a:r>
              <a:rPr lang="en-US" sz="2600" dirty="0" smtClean="0"/>
              <a:t>) What citizenship teaching objectives do 							they have?</a:t>
            </a:r>
          </a:p>
          <a:p>
            <a:pPr>
              <a:buNone/>
            </a:pPr>
            <a:r>
              <a:rPr lang="en-US" sz="2600" dirty="0" smtClean="0"/>
              <a:t>						     ii) </a:t>
            </a:r>
            <a:r>
              <a:rPr lang="en-US" sz="2600" dirty="0"/>
              <a:t>What</a:t>
            </a:r>
            <a:r>
              <a:rPr lang="en-US" sz="2600" dirty="0" smtClean="0"/>
              <a:t> resources are they using to      </a:t>
            </a:r>
          </a:p>
          <a:p>
            <a:pPr>
              <a:buNone/>
            </a:pPr>
            <a:r>
              <a:rPr lang="en-US" sz="2600" dirty="0" smtClean="0"/>
              <a:t>                                                  achieve those objectives?</a:t>
            </a:r>
          </a:p>
          <a:p>
            <a:pPr>
              <a:buNone/>
            </a:pPr>
            <a:r>
              <a:rPr lang="en-US" sz="2600" dirty="0" smtClean="0"/>
              <a:t>                                          iii) What pedagogical practices are they </a:t>
            </a:r>
          </a:p>
          <a:p>
            <a:pPr>
              <a:buNone/>
            </a:pPr>
            <a:r>
              <a:rPr lang="en-US" sz="2600" dirty="0" smtClean="0"/>
              <a:t>                                                  adopting?</a:t>
            </a:r>
          </a:p>
          <a:p>
            <a:pPr>
              <a:buNone/>
            </a:pPr>
            <a:r>
              <a:rPr lang="en-US" sz="2400" dirty="0" smtClean="0"/>
              <a:t>                                         </a:t>
            </a:r>
            <a:endParaRPr lang="ja-JP" altLang="en-US" dirty="0"/>
          </a:p>
        </p:txBody>
      </p:sp>
    </p:spTree>
    <p:extLst>
      <p:ext uri="{BB962C8B-B14F-4D97-AF65-F5344CB8AC3E}">
        <p14:creationId xmlns:p14="http://schemas.microsoft.com/office/powerpoint/2010/main" val="3549007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Citizenship education</a:t>
            </a:r>
            <a:endParaRPr lang="ja-JP" altLang="en-US" dirty="0"/>
          </a:p>
        </p:txBody>
      </p:sp>
      <p:sp>
        <p:nvSpPr>
          <p:cNvPr id="4" name="テキスト ボックス 3"/>
          <p:cNvSpPr txBox="1"/>
          <p:nvPr/>
        </p:nvSpPr>
        <p:spPr>
          <a:xfrm>
            <a:off x="622858" y="1417638"/>
            <a:ext cx="7798112" cy="110799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Citizenship education in schools is about preparing young people for effective </a:t>
            </a:r>
            <a:r>
              <a:rPr lang="en-US" sz="2400" b="1" dirty="0" smtClean="0"/>
              <a:t>participation in public life </a:t>
            </a:r>
            <a:r>
              <a:rPr lang="en-US" sz="2400" dirty="0" smtClean="0"/>
              <a:t>– </a:t>
            </a:r>
            <a:r>
              <a:rPr lang="en-US" sz="2400" i="1" dirty="0" smtClean="0"/>
              <a:t>as citizens</a:t>
            </a:r>
            <a:endParaRPr lang="en-US" sz="2400" dirty="0" smtClean="0"/>
          </a:p>
          <a:p>
            <a:endParaRPr kumimoji="1" lang="ja-JP" altLang="en-US" dirty="0"/>
          </a:p>
        </p:txBody>
      </p:sp>
      <p:sp>
        <p:nvSpPr>
          <p:cNvPr id="6" name="テキスト ボックス 5"/>
          <p:cNvSpPr txBox="1"/>
          <p:nvPr/>
        </p:nvSpPr>
        <p:spPr>
          <a:xfrm>
            <a:off x="622858" y="2802564"/>
            <a:ext cx="7798112" cy="147732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Tx/>
              <a:buChar char="-"/>
            </a:pPr>
            <a:r>
              <a:rPr kumimoji="1" lang="en-US" altLang="ja-JP" sz="2400" dirty="0" smtClean="0"/>
              <a:t> Current interest in citizenship education</a:t>
            </a:r>
          </a:p>
          <a:p>
            <a:r>
              <a:rPr lang="en-US" altLang="ja-JP" sz="2400" dirty="0" smtClean="0"/>
              <a:t>     </a:t>
            </a:r>
            <a:r>
              <a:rPr lang="en-US" altLang="ja-JP" sz="2000" dirty="0"/>
              <a:t>technological </a:t>
            </a:r>
            <a:r>
              <a:rPr lang="en-US" altLang="ja-JP" sz="2000" dirty="0" smtClean="0"/>
              <a:t>change; globalization</a:t>
            </a:r>
            <a:r>
              <a:rPr lang="en-US" altLang="ja-JP" sz="2000" dirty="0"/>
              <a:t>; </a:t>
            </a:r>
            <a:r>
              <a:rPr lang="en-US" altLang="ja-JP" sz="2000" dirty="0" smtClean="0"/>
              <a:t>environmental problems etc.</a:t>
            </a:r>
          </a:p>
          <a:p>
            <a:pPr>
              <a:buFontTx/>
              <a:buChar char="-"/>
            </a:pPr>
            <a:r>
              <a:rPr lang="en-US" altLang="ja-JP" sz="2400" dirty="0"/>
              <a:t> </a:t>
            </a:r>
            <a:r>
              <a:rPr lang="en-US" altLang="ja-JP" sz="2400" b="1" dirty="0" smtClean="0"/>
              <a:t>sense of crisis  </a:t>
            </a:r>
            <a:r>
              <a:rPr lang="en-US" altLang="ja-JP" sz="2000" dirty="0" smtClean="0"/>
              <a:t>(disengagement from public life, moral decline etc.)</a:t>
            </a:r>
          </a:p>
          <a:p>
            <a:pPr>
              <a:buFontTx/>
              <a:buChar char="-"/>
            </a:pPr>
            <a:endParaRPr kumimoji="1" lang="en-US" altLang="ja-JP" dirty="0" smtClean="0"/>
          </a:p>
        </p:txBody>
      </p:sp>
      <p:sp>
        <p:nvSpPr>
          <p:cNvPr id="7" name="テキスト ボックス 6"/>
          <p:cNvSpPr txBox="1"/>
          <p:nvPr/>
        </p:nvSpPr>
        <p:spPr>
          <a:xfrm>
            <a:off x="622858" y="4597311"/>
            <a:ext cx="7798112" cy="172354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en-US" altLang="ja-JP" sz="2400" b="1" dirty="0" smtClean="0"/>
              <a:t>Connections with other ‘educations’</a:t>
            </a:r>
          </a:p>
          <a:p>
            <a:r>
              <a:rPr lang="en-US" altLang="ja-JP" sz="2400" dirty="0" smtClean="0"/>
              <a:t>  	</a:t>
            </a:r>
            <a:r>
              <a:rPr lang="en-US" altLang="ja-JP" sz="2000" dirty="0" smtClean="0"/>
              <a:t> Civics    Political Education    		Environmental Education</a:t>
            </a:r>
          </a:p>
          <a:p>
            <a:r>
              <a:rPr kumimoji="1" lang="en-US" altLang="ja-JP" sz="2000" dirty="0" smtClean="0"/>
              <a:t>  </a:t>
            </a:r>
            <a:r>
              <a:rPr lang="en-US" altLang="ja-JP" sz="2000" dirty="0" smtClean="0"/>
              <a:t>Development Education      Peace Education     </a:t>
            </a:r>
            <a:r>
              <a:rPr kumimoji="1" lang="en-US" altLang="ja-JP" sz="2000" dirty="0" smtClean="0"/>
              <a:t>Anti-Racist Education</a:t>
            </a:r>
          </a:p>
          <a:p>
            <a:r>
              <a:rPr lang="en-US" altLang="ja-JP" sz="2000" dirty="0" smtClean="0"/>
              <a:t>    	Human </a:t>
            </a:r>
            <a:r>
              <a:rPr lang="en-US" altLang="ja-JP" sz="2000" dirty="0"/>
              <a:t>Rights Education </a:t>
            </a:r>
            <a:r>
              <a:rPr lang="en-US" altLang="ja-JP" sz="2000" dirty="0" smtClean="0"/>
              <a:t> 	World Studies     Global Education</a:t>
            </a:r>
            <a:endParaRPr kumimoji="1" lang="en-US" altLang="ja-JP" dirty="0" smtClean="0"/>
          </a:p>
          <a:p>
            <a:endParaRPr kumimoji="1" lang="ja-JP" altLang="en-US" dirty="0"/>
          </a:p>
        </p:txBody>
      </p:sp>
    </p:spTree>
    <p:extLst>
      <p:ext uri="{BB962C8B-B14F-4D97-AF65-F5344CB8AC3E}">
        <p14:creationId xmlns:p14="http://schemas.microsoft.com/office/powerpoint/2010/main" val="2657398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US" dirty="0" smtClean="0"/>
              <a:t>Questionnaire</a:t>
            </a:r>
            <a:endParaRPr lang="en-US" dirty="0"/>
          </a:p>
        </p:txBody>
      </p:sp>
      <p:sp>
        <p:nvSpPr>
          <p:cNvPr id="3" name="Content Placeholder 2"/>
          <p:cNvSpPr>
            <a:spLocks noGrp="1"/>
          </p:cNvSpPr>
          <p:nvPr>
            <p:ph idx="1"/>
          </p:nvPr>
        </p:nvSpPr>
        <p:spPr>
          <a:xfrm>
            <a:off x="457200" y="1600199"/>
            <a:ext cx="8229600" cy="1689557"/>
          </a:xfrm>
        </p:spPr>
        <p:txBody>
          <a:bodyPr>
            <a:normAutofit/>
          </a:bodyPr>
          <a:lstStyle/>
          <a:p>
            <a:pPr>
              <a:buNone/>
            </a:pPr>
            <a:r>
              <a:rPr lang="en-US" sz="2400" b="1" dirty="0" smtClean="0"/>
              <a:t>Conducted in Japan   Nov 2011 ~ March 2012</a:t>
            </a:r>
          </a:p>
          <a:p>
            <a:pPr>
              <a:buNone/>
            </a:pPr>
            <a:r>
              <a:rPr lang="en-US" sz="2400" b="1" dirty="0" smtClean="0"/>
              <a:t>- A </a:t>
            </a:r>
            <a:r>
              <a:rPr lang="en-US" sz="2400" b="1" u="sng" dirty="0" smtClean="0"/>
              <a:t>Purposive</a:t>
            </a:r>
            <a:r>
              <a:rPr lang="en-US" sz="2400" b="1" dirty="0" smtClean="0"/>
              <a:t> Sample </a:t>
            </a:r>
            <a:r>
              <a:rPr lang="en-US" sz="2400" dirty="0" smtClean="0"/>
              <a:t>– teachers who’d shown an interest in citizenship teaching  (not typical?)</a:t>
            </a:r>
          </a:p>
          <a:p>
            <a:pPr>
              <a:buNone/>
            </a:pPr>
            <a:endParaRPr lang="en-US" sz="2400" b="1" dirty="0" smtClean="0"/>
          </a:p>
        </p:txBody>
      </p:sp>
      <p:sp>
        <p:nvSpPr>
          <p:cNvPr id="4" name="テキスト ボックス 3"/>
          <p:cNvSpPr txBox="1"/>
          <p:nvPr/>
        </p:nvSpPr>
        <p:spPr>
          <a:xfrm>
            <a:off x="457200" y="3289757"/>
            <a:ext cx="8229600" cy="4431983"/>
          </a:xfrm>
          <a:prstGeom prst="rect">
            <a:avLst/>
          </a:prstGeom>
          <a:noFill/>
        </p:spPr>
        <p:txBody>
          <a:bodyPr wrap="square" rtlCol="0">
            <a:spAutoFit/>
          </a:bodyPr>
          <a:lstStyle/>
          <a:p>
            <a:pPr>
              <a:buNone/>
            </a:pPr>
            <a:r>
              <a:rPr lang="en-US" altLang="ja-JP" sz="2400" b="1" dirty="0"/>
              <a:t>Section I</a:t>
            </a:r>
            <a:r>
              <a:rPr lang="en-US" altLang="ja-JP" sz="2400" dirty="0"/>
              <a:t>	</a:t>
            </a:r>
            <a:r>
              <a:rPr lang="en-US" altLang="ja-JP" sz="2400" i="1" dirty="0"/>
              <a:t>What do Japanese English teachers </a:t>
            </a:r>
          </a:p>
          <a:p>
            <a:pPr>
              <a:buNone/>
            </a:pPr>
            <a:r>
              <a:rPr lang="en-US" altLang="ja-JP" sz="2400" i="1" dirty="0"/>
              <a:t>					understand by “good citizenship”?</a:t>
            </a:r>
          </a:p>
          <a:p>
            <a:pPr>
              <a:buFontTx/>
              <a:buChar char="-"/>
            </a:pPr>
            <a:r>
              <a:rPr lang="en-US" altLang="ja-JP" sz="2400" dirty="0" smtClean="0"/>
              <a:t> 30 </a:t>
            </a:r>
            <a:r>
              <a:rPr lang="en-US" altLang="ja-JP" sz="2400" dirty="0"/>
              <a:t>citizen attributes (values, skills) </a:t>
            </a:r>
          </a:p>
          <a:p>
            <a:pPr>
              <a:buFontTx/>
              <a:buChar char="-"/>
            </a:pPr>
            <a:r>
              <a:rPr lang="en-US" altLang="ja-JP" sz="2400" dirty="0" smtClean="0"/>
              <a:t> how </a:t>
            </a:r>
            <a:r>
              <a:rPr lang="en-US" altLang="ja-JP" sz="2400" dirty="0"/>
              <a:t>important to Japanese citizenship? </a:t>
            </a:r>
          </a:p>
          <a:p>
            <a:pPr>
              <a:buFontTx/>
              <a:buChar char="-"/>
            </a:pPr>
            <a:r>
              <a:rPr lang="en-US" altLang="ja-JP" sz="2400" dirty="0" smtClean="0"/>
              <a:t> 5</a:t>
            </a:r>
            <a:r>
              <a:rPr lang="en-US" altLang="ja-JP" sz="2400" dirty="0"/>
              <a:t>-pt scale  </a:t>
            </a:r>
          </a:p>
          <a:p>
            <a:r>
              <a:rPr lang="en-US" altLang="ja-JP" sz="2400" i="1" dirty="0"/>
              <a:t>		Completely unnecessary </a:t>
            </a:r>
            <a:r>
              <a:rPr lang="en-US" altLang="ja-JP" sz="2400" i="1" dirty="0" err="1">
                <a:latin typeface="Zapf Dingbats"/>
              </a:rPr>
              <a:t>Õ</a:t>
            </a:r>
            <a:r>
              <a:rPr lang="en-US" altLang="ja-JP" sz="2400" i="1" dirty="0">
                <a:latin typeface="Zapf Dingbats"/>
              </a:rPr>
              <a:t> </a:t>
            </a:r>
            <a:r>
              <a:rPr lang="en-US" altLang="ja-JP" sz="2400" i="1" dirty="0"/>
              <a:t>Essential</a:t>
            </a:r>
          </a:p>
          <a:p>
            <a:pPr>
              <a:buFontTx/>
              <a:buChar char="-"/>
            </a:pPr>
            <a:r>
              <a:rPr lang="en-US" altLang="ja-JP" sz="2400" dirty="0" smtClean="0"/>
              <a:t> Attributes </a:t>
            </a:r>
            <a:r>
              <a:rPr lang="en-US" altLang="ja-JP" sz="2400" dirty="0"/>
              <a:t>cover range of perspectives on citizenship (national, </a:t>
            </a:r>
            <a:r>
              <a:rPr lang="en-US" altLang="ja-JP" sz="2400" dirty="0" smtClean="0"/>
              <a:t>global </a:t>
            </a:r>
            <a:r>
              <a:rPr lang="en-US" altLang="ja-JP" sz="2400" dirty="0"/>
              <a:t>etc.</a:t>
            </a:r>
            <a:r>
              <a:rPr lang="en-US" altLang="ja-JP" sz="2400" dirty="0" smtClean="0"/>
              <a:t>)</a:t>
            </a:r>
          </a:p>
          <a:p>
            <a:pPr>
              <a:buFontTx/>
              <a:buChar char="-"/>
            </a:pPr>
            <a:endParaRPr lang="en-US" altLang="ja-JP" dirty="0"/>
          </a:p>
          <a:p>
            <a:pPr>
              <a:buFontTx/>
              <a:buChar char="-"/>
            </a:pPr>
            <a:endParaRPr lang="en-US" altLang="ja-JP" dirty="0" smtClean="0"/>
          </a:p>
          <a:p>
            <a:pPr>
              <a:buFontTx/>
              <a:buChar char="-"/>
            </a:pPr>
            <a:endParaRPr lang="en-US" altLang="ja-JP" dirty="0"/>
          </a:p>
          <a:p>
            <a:pPr>
              <a:buFontTx/>
              <a:buChar char="-"/>
            </a:pPr>
            <a:endParaRPr lang="en-US" altLang="ja-JP" dirty="0" smtClean="0"/>
          </a:p>
          <a:p>
            <a:pPr>
              <a:buFontTx/>
              <a:buChar char="-"/>
            </a:pPr>
            <a:endParaRPr lang="en-US" altLang="ja-JP" dirty="0"/>
          </a:p>
        </p:txBody>
      </p:sp>
    </p:spTree>
    <p:extLst>
      <p:ext uri="{BB962C8B-B14F-4D97-AF65-F5344CB8AC3E}">
        <p14:creationId xmlns:p14="http://schemas.microsoft.com/office/powerpoint/2010/main" val="473177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74712" y="102635"/>
            <a:ext cx="4792861" cy="369332"/>
          </a:xfrm>
          <a:prstGeom prst="rect">
            <a:avLst/>
          </a:prstGeom>
          <a:noFill/>
        </p:spPr>
        <p:txBody>
          <a:bodyPr wrap="none" rtlCol="0">
            <a:spAutoFit/>
          </a:bodyPr>
          <a:lstStyle/>
          <a:p>
            <a:r>
              <a:rPr kumimoji="1" lang="en-GB" altLang="ja-JP" b="1" dirty="0" smtClean="0"/>
              <a:t>Section I:  Requirements of Japanese Citizenship</a:t>
            </a:r>
            <a:endParaRPr kumimoji="1" lang="ja-JP" altLang="en-US" b="1" dirty="0"/>
          </a:p>
        </p:txBody>
      </p:sp>
      <p:pic>
        <p:nvPicPr>
          <p:cNvPr id="4" name="図 3" descr="Jpnse Sctn I.tiff"/>
          <p:cNvPicPr>
            <a:picLocks noChangeAspect="1"/>
          </p:cNvPicPr>
          <p:nvPr/>
        </p:nvPicPr>
        <p:blipFill rotWithShape="1">
          <a:blip r:embed="rId3">
            <a:extLst>
              <a:ext uri="{28A0092B-C50C-407E-A947-70E740481C1C}">
                <a14:useLocalDpi xmlns:a14="http://schemas.microsoft.com/office/drawing/2010/main" val="0"/>
              </a:ext>
            </a:extLst>
          </a:blip>
          <a:srcRect t="3301"/>
          <a:stretch/>
        </p:blipFill>
        <p:spPr>
          <a:xfrm>
            <a:off x="841812" y="673270"/>
            <a:ext cx="7674992" cy="6184730"/>
          </a:xfrm>
          <a:prstGeom prst="rect">
            <a:avLst/>
          </a:prstGeom>
        </p:spPr>
      </p:pic>
    </p:spTree>
    <p:extLst>
      <p:ext uri="{BB962C8B-B14F-4D97-AF65-F5344CB8AC3E}">
        <p14:creationId xmlns:p14="http://schemas.microsoft.com/office/powerpoint/2010/main" val="750056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4525963"/>
          </a:xfrm>
        </p:spPr>
        <p:txBody>
          <a:bodyPr>
            <a:normAutofit/>
          </a:bodyPr>
          <a:lstStyle/>
          <a:p>
            <a:pPr marL="0" indent="0">
              <a:buNone/>
            </a:pPr>
            <a:endParaRPr lang="en-US" sz="2400" b="1" dirty="0" smtClean="0"/>
          </a:p>
          <a:p>
            <a:pPr marL="0" indent="0">
              <a:buNone/>
            </a:pPr>
            <a:r>
              <a:rPr lang="en-US" sz="2400" b="1" dirty="0" smtClean="0"/>
              <a:t>Section II   </a:t>
            </a:r>
            <a:r>
              <a:rPr lang="en-US" sz="2400" i="1" dirty="0"/>
              <a:t>What </a:t>
            </a:r>
            <a:r>
              <a:rPr lang="en-US" sz="2400" i="1" dirty="0" smtClean="0"/>
              <a:t>links</a:t>
            </a:r>
            <a:r>
              <a:rPr lang="en-US" sz="2400" i="1" dirty="0"/>
              <a:t> </a:t>
            </a:r>
            <a:r>
              <a:rPr lang="en-US" sz="2400" i="1" dirty="0" smtClean="0"/>
              <a:t>do teachers </a:t>
            </a:r>
            <a:r>
              <a:rPr lang="en-US" sz="2400" i="1" dirty="0"/>
              <a:t>see between </a:t>
            </a:r>
            <a:r>
              <a:rPr lang="en-US" sz="2400" i="1" dirty="0" smtClean="0"/>
              <a:t>citizenship </a:t>
            </a:r>
            <a:r>
              <a:rPr lang="en-US" sz="2400" i="1" dirty="0"/>
              <a:t>education and </a:t>
            </a:r>
            <a:r>
              <a:rPr lang="en-US" sz="2400" i="1" dirty="0" smtClean="0"/>
              <a:t>English teaching?</a:t>
            </a:r>
          </a:p>
          <a:p>
            <a:pPr marL="0" indent="0">
              <a:buNone/>
            </a:pPr>
            <a:endParaRPr lang="en-US" sz="2400" i="1" dirty="0" smtClean="0"/>
          </a:p>
          <a:p>
            <a:pPr marL="0" indent="0">
              <a:buNone/>
            </a:pPr>
            <a:r>
              <a:rPr lang="en-US" sz="2400" dirty="0" smtClean="0"/>
              <a:t>-  25 citizen teaching objectives (skills / values)</a:t>
            </a:r>
          </a:p>
          <a:p>
            <a:pPr>
              <a:buFontTx/>
              <a:buChar char="-"/>
            </a:pPr>
            <a:r>
              <a:rPr lang="en-US" sz="2400" dirty="0" smtClean="0"/>
              <a:t>Teachers consider how far each can be furthered in English classes</a:t>
            </a:r>
          </a:p>
          <a:p>
            <a:pPr>
              <a:buFontTx/>
              <a:buChar char="-"/>
            </a:pPr>
            <a:r>
              <a:rPr lang="en-US" sz="2400" dirty="0"/>
              <a:t>5-pt scale  </a:t>
            </a:r>
            <a:endParaRPr lang="en-US" sz="2400" dirty="0" smtClean="0"/>
          </a:p>
          <a:p>
            <a:pPr marL="0" indent="0">
              <a:buNone/>
            </a:pPr>
            <a:r>
              <a:rPr lang="en-US" sz="2400" i="1" dirty="0"/>
              <a:t>	</a:t>
            </a:r>
            <a:r>
              <a:rPr lang="en-US" sz="2400" i="1" dirty="0" smtClean="0"/>
              <a:t>	Not at all </a:t>
            </a:r>
            <a:r>
              <a:rPr lang="en-US" sz="2400" i="1" dirty="0" err="1" smtClean="0">
                <a:latin typeface="Zapf Dingbats"/>
              </a:rPr>
              <a:t>Õ</a:t>
            </a:r>
            <a:r>
              <a:rPr lang="en-US" sz="2400" i="1" dirty="0"/>
              <a:t> </a:t>
            </a:r>
            <a:r>
              <a:rPr lang="en-US" sz="2400" i="1" dirty="0" smtClean="0"/>
              <a:t>To a very great extent</a:t>
            </a:r>
            <a:endParaRPr lang="en-US" sz="2400" i="1" dirty="0"/>
          </a:p>
        </p:txBody>
      </p:sp>
      <p:sp>
        <p:nvSpPr>
          <p:cNvPr id="4" name="Title 1"/>
          <p:cNvSpPr>
            <a:spLocks noGrp="1"/>
          </p:cNvSpPr>
          <p:nvPr>
            <p:ph type="title"/>
          </p:nvPr>
        </p:nvSpPr>
        <p:spPr>
          <a:xfrm>
            <a:off x="457200" y="274638"/>
            <a:ext cx="8229600" cy="1143000"/>
          </a:xfrm>
        </p:spPr>
        <p:style>
          <a:lnRef idx="1">
            <a:schemeClr val="accent5"/>
          </a:lnRef>
          <a:fillRef idx="2">
            <a:schemeClr val="accent5"/>
          </a:fillRef>
          <a:effectRef idx="1">
            <a:schemeClr val="accent5"/>
          </a:effectRef>
          <a:fontRef idx="minor">
            <a:schemeClr val="dk1"/>
          </a:fontRef>
        </p:style>
        <p:txBody>
          <a:bodyPr/>
          <a:lstStyle/>
          <a:p>
            <a:r>
              <a:rPr lang="en-US" dirty="0" smtClean="0"/>
              <a:t>Questionnaire</a:t>
            </a:r>
            <a:endParaRPr lang="en-US" dirty="0"/>
          </a:p>
        </p:txBody>
      </p:sp>
    </p:spTree>
    <p:extLst>
      <p:ext uri="{BB962C8B-B14F-4D97-AF65-F5344CB8AC3E}">
        <p14:creationId xmlns:p14="http://schemas.microsoft.com/office/powerpoint/2010/main" val="209155856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74712" y="102635"/>
            <a:ext cx="5625909" cy="369332"/>
          </a:xfrm>
          <a:prstGeom prst="rect">
            <a:avLst/>
          </a:prstGeom>
          <a:noFill/>
        </p:spPr>
        <p:txBody>
          <a:bodyPr wrap="none" rtlCol="0">
            <a:spAutoFit/>
          </a:bodyPr>
          <a:lstStyle/>
          <a:p>
            <a:r>
              <a:rPr kumimoji="1" lang="en-GB" altLang="ja-JP" b="1" dirty="0" smtClean="0"/>
              <a:t>Section II:   Citizenship Teaching through English Classes?</a:t>
            </a:r>
            <a:endParaRPr kumimoji="1" lang="ja-JP" altLang="en-US" b="1" dirty="0"/>
          </a:p>
        </p:txBody>
      </p:sp>
      <p:pic>
        <p:nvPicPr>
          <p:cNvPr id="7" name="図 6" descr="Jpnse Sctn II ii.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54" y="645459"/>
            <a:ext cx="7937500" cy="6019800"/>
          </a:xfrm>
          <a:prstGeom prst="rect">
            <a:avLst/>
          </a:prstGeom>
        </p:spPr>
      </p:pic>
    </p:spTree>
    <p:extLst>
      <p:ext uri="{BB962C8B-B14F-4D97-AF65-F5344CB8AC3E}">
        <p14:creationId xmlns:p14="http://schemas.microsoft.com/office/powerpoint/2010/main" val="368542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Tx/>
              <a:buChar char="-"/>
            </a:pPr>
            <a:r>
              <a:rPr lang="en-US" dirty="0" smtClean="0"/>
              <a:t>46 completed questionnaires</a:t>
            </a:r>
          </a:p>
          <a:p>
            <a:pPr marL="0" indent="0">
              <a:buNone/>
            </a:pPr>
            <a:r>
              <a:rPr lang="en-US" dirty="0"/>
              <a:t> </a:t>
            </a:r>
            <a:r>
              <a:rPr lang="en-US" dirty="0" smtClean="0"/>
              <a:t> included JHS/SHS teachers</a:t>
            </a:r>
          </a:p>
          <a:p>
            <a:pPr marL="0" indent="0">
              <a:buNone/>
            </a:pPr>
            <a:r>
              <a:rPr lang="en-US" dirty="0"/>
              <a:t>	</a:t>
            </a:r>
            <a:r>
              <a:rPr lang="en-US" dirty="0" smtClean="0"/>
              <a:t>		    public &amp; private schools</a:t>
            </a:r>
          </a:p>
          <a:p>
            <a:pPr marL="0" indent="0">
              <a:buNone/>
            </a:pPr>
            <a:r>
              <a:rPr lang="en-US" dirty="0" smtClean="0"/>
              <a:t>- An experienced sample</a:t>
            </a:r>
          </a:p>
          <a:p>
            <a:pPr marL="0" indent="0">
              <a:buNone/>
            </a:pPr>
            <a:r>
              <a:rPr lang="en-US" dirty="0"/>
              <a:t>	</a:t>
            </a:r>
            <a:r>
              <a:rPr lang="en-US" dirty="0" smtClean="0"/>
              <a:t>44% 40-49 </a:t>
            </a:r>
            <a:r>
              <a:rPr lang="en-US" dirty="0" err="1" smtClean="0"/>
              <a:t>yrs</a:t>
            </a:r>
            <a:r>
              <a:rPr lang="en-US" dirty="0" smtClean="0"/>
              <a:t>   41% 50+ </a:t>
            </a:r>
            <a:r>
              <a:rPr lang="en-US" dirty="0" err="1" smtClean="0"/>
              <a:t>yrs</a:t>
            </a:r>
            <a:endParaRPr lang="en-US" dirty="0" smtClean="0"/>
          </a:p>
          <a:p>
            <a:pPr marL="0" indent="0">
              <a:buNone/>
            </a:pPr>
            <a:r>
              <a:rPr lang="en-US" dirty="0"/>
              <a:t>	</a:t>
            </a:r>
            <a:r>
              <a:rPr lang="en-US" dirty="0" smtClean="0"/>
              <a:t>75% teaching more than 16 </a:t>
            </a:r>
            <a:r>
              <a:rPr lang="en-US" dirty="0" err="1" smtClean="0"/>
              <a:t>yrs</a:t>
            </a:r>
            <a:endParaRPr lang="en-US" dirty="0"/>
          </a:p>
        </p:txBody>
      </p:sp>
      <p:sp>
        <p:nvSpPr>
          <p:cNvPr id="6" name="Title 1"/>
          <p:cNvSpPr>
            <a:spLocks noGrp="1"/>
          </p:cNvSpPr>
          <p:nvPr>
            <p:ph type="title"/>
          </p:nvPr>
        </p:nvSpPr>
        <p:spPr>
          <a:xfrm>
            <a:off x="457200" y="274638"/>
            <a:ext cx="8229600" cy="1143000"/>
          </a:xfrm>
        </p:spPr>
        <p:style>
          <a:lnRef idx="1">
            <a:schemeClr val="accent3"/>
          </a:lnRef>
          <a:fillRef idx="2">
            <a:schemeClr val="accent3"/>
          </a:fillRef>
          <a:effectRef idx="1">
            <a:schemeClr val="accent3"/>
          </a:effectRef>
          <a:fontRef idx="minor">
            <a:schemeClr val="dk1"/>
          </a:fontRef>
        </p:style>
        <p:txBody>
          <a:bodyPr/>
          <a:lstStyle/>
          <a:p>
            <a:r>
              <a:rPr lang="en-US" dirty="0" smtClean="0"/>
              <a:t>Results</a:t>
            </a:r>
            <a:endParaRPr lang="en-US" dirty="0"/>
          </a:p>
        </p:txBody>
      </p:sp>
    </p:spTree>
    <p:extLst>
      <p:ext uri="{BB962C8B-B14F-4D97-AF65-F5344CB8AC3E}">
        <p14:creationId xmlns:p14="http://schemas.microsoft.com/office/powerpoint/2010/main" val="107574253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012" y="1176822"/>
            <a:ext cx="8229600" cy="4525963"/>
          </a:xfrm>
        </p:spPr>
        <p:txBody>
          <a:bodyPr>
            <a:normAutofit/>
          </a:bodyPr>
          <a:lstStyle/>
          <a:p>
            <a:pPr marL="0" indent="0">
              <a:buNone/>
            </a:pPr>
            <a:endParaRPr lang="en-US" dirty="0" smtClean="0"/>
          </a:p>
          <a:p>
            <a:pPr marL="0" indent="0">
              <a:buNone/>
            </a:pPr>
            <a:r>
              <a:rPr lang="en-US" dirty="0" smtClean="0"/>
              <a:t>84% - said Japanese English teachers </a:t>
            </a:r>
            <a:r>
              <a:rPr lang="en-US" u="sng" dirty="0" smtClean="0"/>
              <a:t>do</a:t>
            </a:r>
            <a:r>
              <a:rPr lang="en-US" dirty="0" smtClean="0"/>
              <a:t> have a role to play in teaching for citizenship</a:t>
            </a:r>
          </a:p>
          <a:p>
            <a:pPr marL="0" indent="0">
              <a:buNone/>
            </a:pPr>
            <a:endParaRPr lang="en-US" dirty="0"/>
          </a:p>
          <a:p>
            <a:pPr marL="0" indent="0">
              <a:buNone/>
            </a:pPr>
            <a:r>
              <a:rPr lang="en-US" dirty="0" smtClean="0"/>
              <a:t>80% - thought they </a:t>
            </a:r>
            <a:r>
              <a:rPr lang="en-US" i="1" dirty="0" smtClean="0"/>
              <a:t>personally</a:t>
            </a:r>
            <a:r>
              <a:rPr lang="en-US" dirty="0" smtClean="0"/>
              <a:t> had a role to play</a:t>
            </a:r>
          </a:p>
          <a:p>
            <a:pPr marL="0" indent="0">
              <a:buNone/>
            </a:pPr>
            <a:endParaRPr lang="en-US" dirty="0" smtClean="0"/>
          </a:p>
          <a:p>
            <a:pPr marL="0" indent="0">
              <a:buNone/>
            </a:pPr>
            <a:r>
              <a:rPr lang="en-US" dirty="0" smtClean="0"/>
              <a:t>Purposive sampling on target?</a:t>
            </a:r>
            <a:endParaRPr lang="en-US" dirty="0"/>
          </a:p>
          <a:p>
            <a:pPr marL="0" indent="0">
              <a:buNone/>
            </a:pPr>
            <a:endParaRPr lang="en-US" dirty="0"/>
          </a:p>
          <a:p>
            <a:pPr marL="0" indent="0">
              <a:buNone/>
            </a:pPr>
            <a:endParaRPr lang="en-US" dirty="0"/>
          </a:p>
        </p:txBody>
      </p:sp>
      <p:sp>
        <p:nvSpPr>
          <p:cNvPr id="4" name="Title 1"/>
          <p:cNvSpPr>
            <a:spLocks noGrp="1"/>
          </p:cNvSpPr>
          <p:nvPr>
            <p:ph type="title"/>
          </p:nvPr>
        </p:nvSpPr>
        <p:spPr>
          <a:xfrm>
            <a:off x="457200" y="274638"/>
            <a:ext cx="8229600" cy="1143000"/>
          </a:xfrm>
        </p:spPr>
        <p:style>
          <a:lnRef idx="1">
            <a:schemeClr val="accent3"/>
          </a:lnRef>
          <a:fillRef idx="2">
            <a:schemeClr val="accent3"/>
          </a:fillRef>
          <a:effectRef idx="1">
            <a:schemeClr val="accent3"/>
          </a:effectRef>
          <a:fontRef idx="minor">
            <a:schemeClr val="dk1"/>
          </a:fontRef>
        </p:style>
        <p:txBody>
          <a:bodyPr/>
          <a:lstStyle/>
          <a:p>
            <a:r>
              <a:rPr lang="en-US" dirty="0" smtClean="0"/>
              <a:t>Results</a:t>
            </a:r>
            <a:endParaRPr lang="en-US" dirty="0"/>
          </a:p>
        </p:txBody>
      </p:sp>
    </p:spTree>
    <p:extLst>
      <p:ext uri="{BB962C8B-B14F-4D97-AF65-F5344CB8AC3E}">
        <p14:creationId xmlns:p14="http://schemas.microsoft.com/office/powerpoint/2010/main" val="329473351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34942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
            </a:r>
            <a:br>
              <a:rPr lang="en-US" dirty="0" smtClean="0"/>
            </a:br>
            <a:r>
              <a:rPr lang="en-US" sz="4000" dirty="0" smtClean="0"/>
              <a:t>What skills/values are most important for Japanese citizenship?</a:t>
            </a:r>
            <a:r>
              <a:rPr lang="en-US" dirty="0" smtClean="0"/>
              <a:t/>
            </a:r>
            <a:br>
              <a:rPr lang="en-US" dirty="0" smtClean="0"/>
            </a:br>
            <a:endParaRPr lang="en-US" dirty="0"/>
          </a:p>
        </p:txBody>
      </p:sp>
      <p:sp>
        <p:nvSpPr>
          <p:cNvPr id="4" name="Content Placeholder 2"/>
          <p:cNvSpPr txBox="1">
            <a:spLocks/>
          </p:cNvSpPr>
          <p:nvPr/>
        </p:nvSpPr>
        <p:spPr>
          <a:xfrm>
            <a:off x="457200" y="1779586"/>
            <a:ext cx="8229600" cy="272117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u="sng" dirty="0" smtClean="0"/>
              <a:t>Top 4 citizen attributes</a:t>
            </a:r>
          </a:p>
          <a:p>
            <a:pPr marL="0" indent="0">
              <a:buFont typeface="Arial"/>
              <a:buNone/>
            </a:pPr>
            <a:r>
              <a:rPr lang="en-US" sz="2400" dirty="0" smtClean="0"/>
              <a:t>- Respect for human rights</a:t>
            </a:r>
          </a:p>
          <a:p>
            <a:pPr marL="0" indent="0">
              <a:buFont typeface="Arial"/>
              <a:buNone/>
            </a:pPr>
            <a:r>
              <a:rPr lang="en-US" sz="2400" dirty="0" smtClean="0"/>
              <a:t>- Commitment to democratic values</a:t>
            </a:r>
          </a:p>
          <a:p>
            <a:pPr marL="0" indent="0">
              <a:buFont typeface="Arial"/>
              <a:buNone/>
            </a:pPr>
            <a:r>
              <a:rPr lang="en-US" sz="2400" dirty="0" smtClean="0"/>
              <a:t>- Voting</a:t>
            </a:r>
          </a:p>
          <a:p>
            <a:pPr marL="0" indent="0">
              <a:buFont typeface="Arial"/>
              <a:buNone/>
            </a:pPr>
            <a:r>
              <a:rPr lang="en-US" sz="2400" dirty="0" smtClean="0"/>
              <a:t>- Showing respect / tolerance for other cultures</a:t>
            </a:r>
          </a:p>
          <a:p>
            <a:pPr marL="0" indent="0">
              <a:buFont typeface="Arial"/>
              <a:buNone/>
            </a:pPr>
            <a:endParaRPr lang="en-US" u="sng" dirty="0" smtClean="0"/>
          </a:p>
        </p:txBody>
      </p:sp>
      <p:sp>
        <p:nvSpPr>
          <p:cNvPr id="5" name="TextBox 4"/>
          <p:cNvSpPr txBox="1"/>
          <p:nvPr/>
        </p:nvSpPr>
        <p:spPr>
          <a:xfrm>
            <a:off x="457200" y="4500765"/>
            <a:ext cx="7883074" cy="1569660"/>
          </a:xfrm>
          <a:prstGeom prst="rect">
            <a:avLst/>
          </a:prstGeom>
          <a:noFill/>
        </p:spPr>
        <p:txBody>
          <a:bodyPr wrap="square" rtlCol="0">
            <a:spAutoFit/>
          </a:bodyPr>
          <a:lstStyle/>
          <a:p>
            <a:r>
              <a:rPr lang="en-US" sz="2400" b="1" u="sng" dirty="0"/>
              <a:t>Bottom </a:t>
            </a:r>
            <a:r>
              <a:rPr lang="en-US" sz="2400" b="1" u="sng" dirty="0" smtClean="0"/>
              <a:t>3</a:t>
            </a:r>
            <a:endParaRPr lang="en-US" sz="2400" b="1" u="sng" dirty="0"/>
          </a:p>
          <a:p>
            <a:r>
              <a:rPr lang="en-US" sz="2400" dirty="0" smtClean="0"/>
              <a:t>- Wish </a:t>
            </a:r>
            <a:r>
              <a:rPr lang="en-US" sz="2400" dirty="0"/>
              <a:t>to promote Japan’s interests in the world</a:t>
            </a:r>
          </a:p>
          <a:p>
            <a:r>
              <a:rPr lang="en-US" sz="2400" dirty="0" smtClean="0"/>
              <a:t>- Patriotism</a:t>
            </a:r>
            <a:endParaRPr lang="en-US" sz="2400" dirty="0"/>
          </a:p>
          <a:p>
            <a:r>
              <a:rPr lang="en-US" sz="2400" dirty="0" smtClean="0"/>
              <a:t>- Willingness </a:t>
            </a:r>
            <a:r>
              <a:rPr lang="en-US" sz="2400" dirty="0"/>
              <a:t>to obey those in authority</a:t>
            </a:r>
          </a:p>
        </p:txBody>
      </p:sp>
    </p:spTree>
    <p:extLst>
      <p:ext uri="{BB962C8B-B14F-4D97-AF65-F5344CB8AC3E}">
        <p14:creationId xmlns:p14="http://schemas.microsoft.com/office/powerpoint/2010/main" val="205786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2520"/>
            <a:ext cx="8229600" cy="3728528"/>
          </a:xfrm>
        </p:spPr>
        <p:txBody>
          <a:bodyPr/>
          <a:lstStyle/>
          <a:p>
            <a:pPr marL="0" indent="0">
              <a:buNone/>
            </a:pPr>
            <a:r>
              <a:rPr lang="en-US" b="1" dirty="0" smtClean="0"/>
              <a:t>Consensus on global dimension of citizenship</a:t>
            </a:r>
          </a:p>
          <a:p>
            <a:pPr marL="0" indent="0">
              <a:buNone/>
            </a:pPr>
            <a:r>
              <a:rPr lang="en-US" dirty="0" smtClean="0"/>
              <a:t> ⅓ – global citizenship more important than national citizenship</a:t>
            </a:r>
          </a:p>
          <a:p>
            <a:pPr marL="0" indent="0">
              <a:buNone/>
            </a:pPr>
            <a:endParaRPr lang="en-US" dirty="0"/>
          </a:p>
          <a:p>
            <a:pPr marL="0" indent="0">
              <a:buNone/>
            </a:pPr>
            <a:r>
              <a:rPr lang="en-US" dirty="0" smtClean="0"/>
              <a:t>¼ - global responsibilities consistent with strong national citizenship</a:t>
            </a:r>
          </a:p>
          <a:p>
            <a:pPr marL="0" indent="0">
              <a:buNone/>
            </a:pPr>
            <a:endParaRPr lang="en-US" dirty="0"/>
          </a:p>
          <a:p>
            <a:pPr marL="0" indent="0">
              <a:buNone/>
            </a:pPr>
            <a:endParaRPr lang="en-US" dirty="0"/>
          </a:p>
        </p:txBody>
      </p:sp>
      <p:sp>
        <p:nvSpPr>
          <p:cNvPr id="4" name="Title 1"/>
          <p:cNvSpPr>
            <a:spLocks noGrp="1"/>
          </p:cNvSpPr>
          <p:nvPr>
            <p:ph type="title"/>
          </p:nvPr>
        </p:nvSpPr>
        <p:spPr>
          <a:xfrm>
            <a:off x="457200" y="274638"/>
            <a:ext cx="8229600" cy="134942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
            </a:r>
            <a:br>
              <a:rPr lang="en-US" dirty="0" smtClean="0"/>
            </a:br>
            <a:r>
              <a:rPr lang="en-US" sz="4000" dirty="0" smtClean="0"/>
              <a:t>What skills/values are most important for Japanese citizenship?</a:t>
            </a:r>
            <a:r>
              <a:rPr lang="en-US" dirty="0" smtClean="0"/>
              <a:t/>
            </a:r>
            <a:br>
              <a:rPr lang="en-US" dirty="0" smtClean="0"/>
            </a:br>
            <a:endParaRPr lang="en-US" dirty="0"/>
          </a:p>
        </p:txBody>
      </p:sp>
    </p:spTree>
    <p:extLst>
      <p:ext uri="{BB962C8B-B14F-4D97-AF65-F5344CB8AC3E}">
        <p14:creationId xmlns:p14="http://schemas.microsoft.com/office/powerpoint/2010/main" val="29598939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96945"/>
            <a:ext cx="8229600" cy="4525963"/>
          </a:xfrm>
        </p:spPr>
        <p:txBody>
          <a:bodyPr>
            <a:normAutofit/>
          </a:bodyPr>
          <a:lstStyle/>
          <a:p>
            <a:pPr marL="0" indent="0">
              <a:buNone/>
            </a:pPr>
            <a:r>
              <a:rPr lang="en-US" dirty="0"/>
              <a:t>T</a:t>
            </a:r>
            <a:r>
              <a:rPr lang="en-US" dirty="0" smtClean="0"/>
              <a:t>eachers see greatest potential for promoting following citizenship objectives </a:t>
            </a:r>
            <a:r>
              <a:rPr lang="en-US" i="1" dirty="0" smtClean="0"/>
              <a:t>through </a:t>
            </a:r>
            <a:r>
              <a:rPr lang="en-US" altLang="ja-JP" i="1" dirty="0"/>
              <a:t>English</a:t>
            </a:r>
            <a:r>
              <a:rPr lang="en-US" dirty="0" smtClean="0"/>
              <a:t>: </a:t>
            </a:r>
          </a:p>
          <a:p>
            <a:pPr marL="0" indent="0">
              <a:buNone/>
            </a:pPr>
            <a:r>
              <a:rPr lang="en-US" dirty="0" smtClean="0">
                <a:solidFill>
                  <a:srgbClr val="000000"/>
                </a:solidFill>
              </a:rPr>
              <a:t>	95% tolerance &amp; respect for diversity</a:t>
            </a:r>
          </a:p>
          <a:p>
            <a:pPr marL="0" indent="0">
              <a:buNone/>
            </a:pPr>
            <a:r>
              <a:rPr lang="en-US" dirty="0" smtClean="0">
                <a:solidFill>
                  <a:srgbClr val="000000"/>
                </a:solidFill>
              </a:rPr>
              <a:t>	95% intercultural competence</a:t>
            </a:r>
          </a:p>
          <a:p>
            <a:pPr marL="0" indent="0">
              <a:buNone/>
            </a:pPr>
            <a:r>
              <a:rPr lang="en-US" dirty="0">
                <a:solidFill>
                  <a:srgbClr val="000000"/>
                </a:solidFill>
              </a:rPr>
              <a:t>	</a:t>
            </a:r>
            <a:r>
              <a:rPr lang="en-US" dirty="0" smtClean="0">
                <a:solidFill>
                  <a:srgbClr val="000000"/>
                </a:solidFill>
              </a:rPr>
              <a:t>		respect for human rights</a:t>
            </a:r>
          </a:p>
          <a:p>
            <a:pPr marL="0" indent="0">
              <a:buNone/>
            </a:pPr>
            <a:r>
              <a:rPr lang="en-US" dirty="0" smtClean="0">
                <a:solidFill>
                  <a:srgbClr val="000000"/>
                </a:solidFill>
              </a:rPr>
              <a:t>	87% critical thinking</a:t>
            </a:r>
          </a:p>
          <a:p>
            <a:pPr marL="0" indent="0">
              <a:buNone/>
            </a:pPr>
            <a:r>
              <a:rPr lang="en-US" dirty="0" smtClean="0">
                <a:solidFill>
                  <a:srgbClr val="000000"/>
                </a:solidFill>
              </a:rPr>
              <a:t>	85% responsibility as global citizen</a:t>
            </a:r>
          </a:p>
          <a:p>
            <a:pPr marL="0" indent="0">
              <a:buNone/>
            </a:pPr>
            <a:endParaRPr lang="en-US" dirty="0"/>
          </a:p>
          <a:p>
            <a:pPr marL="0" indent="0">
              <a:buNone/>
            </a:pPr>
            <a:endParaRPr lang="en-US" dirty="0"/>
          </a:p>
          <a:p>
            <a:pPr marL="0" indent="0">
              <a:buNone/>
            </a:pPr>
            <a:endParaRPr lang="en-US" dirty="0"/>
          </a:p>
        </p:txBody>
      </p:sp>
      <p:sp>
        <p:nvSpPr>
          <p:cNvPr id="4" name="Title 1"/>
          <p:cNvSpPr>
            <a:spLocks noGrp="1"/>
          </p:cNvSpPr>
          <p:nvPr>
            <p:ph type="title"/>
          </p:nvPr>
        </p:nvSpPr>
        <p:spPr>
          <a:xfrm>
            <a:off x="457200" y="274638"/>
            <a:ext cx="8229600" cy="134942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
            </a:r>
            <a:br>
              <a:rPr lang="en-US" dirty="0" smtClean="0"/>
            </a:br>
            <a:r>
              <a:rPr lang="en-US" sz="4000" dirty="0" smtClean="0"/>
              <a:t>What skills/values can be promoted through English lessons?</a:t>
            </a:r>
            <a:r>
              <a:rPr lang="en-US" dirty="0" smtClean="0"/>
              <a:t/>
            </a:r>
            <a:br>
              <a:rPr lang="en-US" dirty="0" smtClean="0"/>
            </a:br>
            <a:endParaRPr lang="en-US" dirty="0"/>
          </a:p>
        </p:txBody>
      </p:sp>
    </p:spTree>
    <p:extLst>
      <p:ext uri="{BB962C8B-B14F-4D97-AF65-F5344CB8AC3E}">
        <p14:creationId xmlns:p14="http://schemas.microsoft.com/office/powerpoint/2010/main" val="372518137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044701"/>
            <a:ext cx="8686801" cy="889000"/>
          </a:xfrm>
        </p:spPr>
        <p:txBody>
          <a:bodyPr>
            <a:normAutofit fontScale="85000" lnSpcReduction="20000"/>
          </a:bodyPr>
          <a:lstStyle/>
          <a:p>
            <a:pPr marL="0" indent="0">
              <a:buNone/>
            </a:pPr>
            <a:r>
              <a:rPr lang="en-US" dirty="0" smtClean="0"/>
              <a:t>Continued with purposive sampling</a:t>
            </a:r>
          </a:p>
          <a:p>
            <a:pPr marL="0" indent="0">
              <a:buNone/>
            </a:pPr>
            <a:r>
              <a:rPr lang="en-GB" altLang="ja-JP" dirty="0" smtClean="0"/>
              <a:t>- Identified </a:t>
            </a:r>
            <a:r>
              <a:rPr lang="en-GB" altLang="ja-JP" dirty="0"/>
              <a:t>“engaged” teachers from survey responses</a:t>
            </a:r>
            <a:endParaRPr kumimoji="1" lang="ja-JP" altLang="en-US" dirty="0"/>
          </a:p>
          <a:p>
            <a:pPr marL="0" indent="0">
              <a:buNone/>
            </a:pPr>
            <a:endParaRPr lang="en-US" dirty="0" smtClean="0"/>
          </a:p>
          <a:p>
            <a:pPr marL="0" indent="0">
              <a:buNone/>
            </a:pPr>
            <a:endParaRPr lang="en-GB" altLang="ja-JP" dirty="0"/>
          </a:p>
          <a:p>
            <a:pPr marL="0" indent="0">
              <a:buNone/>
            </a:pPr>
            <a:endParaRPr lang="en-US" dirty="0"/>
          </a:p>
        </p:txBody>
      </p:sp>
      <p:sp>
        <p:nvSpPr>
          <p:cNvPr id="4" name="Title 1"/>
          <p:cNvSpPr>
            <a:spLocks noGrp="1"/>
          </p:cNvSpPr>
          <p:nvPr>
            <p:ph type="title"/>
          </p:nvPr>
        </p:nvSpPr>
        <p:spPr>
          <a:xfrm>
            <a:off x="457200" y="274638"/>
            <a:ext cx="8229600" cy="1143000"/>
          </a:xfrm>
        </p:spPr>
        <p:style>
          <a:lnRef idx="1">
            <a:schemeClr val="accent4"/>
          </a:lnRef>
          <a:fillRef idx="2">
            <a:schemeClr val="accent4"/>
          </a:fillRef>
          <a:effectRef idx="1">
            <a:schemeClr val="accent4"/>
          </a:effectRef>
          <a:fontRef idx="minor">
            <a:schemeClr val="dk1"/>
          </a:fontRef>
        </p:style>
        <p:txBody>
          <a:bodyPr/>
          <a:lstStyle/>
          <a:p>
            <a:pPr marL="0" indent="0"/>
            <a:r>
              <a:rPr lang="en-US" dirty="0" smtClean="0"/>
              <a:t>Semi-structured interviews</a:t>
            </a:r>
            <a:endParaRPr lang="en-US" dirty="0"/>
          </a:p>
        </p:txBody>
      </p:sp>
      <p:pic>
        <p:nvPicPr>
          <p:cNvPr id="5" name="Picture 4" descr="Capture funnel.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3" y="3334266"/>
            <a:ext cx="7823200" cy="2336800"/>
          </a:xfrm>
          <a:prstGeom prst="rect">
            <a:avLst/>
          </a:prstGeom>
        </p:spPr>
      </p:pic>
    </p:spTree>
    <p:extLst>
      <p:ext uri="{BB962C8B-B14F-4D97-AF65-F5344CB8AC3E}">
        <p14:creationId xmlns:p14="http://schemas.microsoft.com/office/powerpoint/2010/main" val="104395213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dirty="0" smtClean="0"/>
              <a:t>Citizenship   </a:t>
            </a:r>
            <a:r>
              <a:rPr lang="en-US" altLang="ja-JP" sz="2000" dirty="0" smtClean="0"/>
              <a:t>(Osler &amp; Starkey, 2005a)</a:t>
            </a:r>
            <a:endParaRPr lang="ja-JP" altLang="en-US" sz="2000" dirty="0"/>
          </a:p>
        </p:txBody>
      </p:sp>
      <p:sp>
        <p:nvSpPr>
          <p:cNvPr id="3" name="コンテンツ プレースホルダ 2"/>
          <p:cNvSpPr>
            <a:spLocks noGrp="1"/>
          </p:cNvSpPr>
          <p:nvPr>
            <p:ph idx="1"/>
          </p:nvPr>
        </p:nvSpPr>
        <p:spPr>
          <a:xfrm>
            <a:off x="565051" y="3078679"/>
            <a:ext cx="7828309" cy="1226115"/>
          </a:xfrm>
        </p:spPr>
        <p:style>
          <a:lnRef idx="1">
            <a:schemeClr val="accent2"/>
          </a:lnRef>
          <a:fillRef idx="2">
            <a:schemeClr val="accent2"/>
          </a:fillRef>
          <a:effectRef idx="1">
            <a:schemeClr val="accent2"/>
          </a:effectRef>
          <a:fontRef idx="minor">
            <a:schemeClr val="dk1"/>
          </a:fontRef>
        </p:style>
        <p:txBody>
          <a:bodyPr>
            <a:normAutofit/>
          </a:bodyPr>
          <a:lstStyle/>
          <a:p>
            <a:pPr>
              <a:buNone/>
            </a:pPr>
            <a:r>
              <a:rPr lang="en-US" altLang="ja-JP" sz="2400" b="1" dirty="0" smtClean="0"/>
              <a:t>Feeling</a:t>
            </a:r>
          </a:p>
          <a:p>
            <a:pPr>
              <a:buFontTx/>
              <a:buChar char="-"/>
            </a:pPr>
            <a:r>
              <a:rPr lang="en-US" altLang="ja-JP" sz="1800" dirty="0" smtClean="0"/>
              <a:t>feeling of belonging to a community</a:t>
            </a:r>
          </a:p>
          <a:p>
            <a:pPr>
              <a:buFontTx/>
              <a:buChar char="-"/>
            </a:pPr>
            <a:r>
              <a:rPr lang="en-US" altLang="ja-JP" sz="1800" dirty="0" smtClean="0"/>
              <a:t>attitudes towards oneself and relations with others</a:t>
            </a:r>
          </a:p>
          <a:p>
            <a:pPr>
              <a:buNone/>
            </a:pPr>
            <a:endParaRPr lang="en-US" altLang="ja-JP" sz="2400" b="1" dirty="0" smtClean="0"/>
          </a:p>
          <a:p>
            <a:pPr>
              <a:buNone/>
            </a:pPr>
            <a:endParaRPr lang="en-US" altLang="ja-JP" dirty="0" smtClean="0"/>
          </a:p>
        </p:txBody>
      </p:sp>
      <p:sp>
        <p:nvSpPr>
          <p:cNvPr id="5" name="テキスト ボックス 4"/>
          <p:cNvSpPr txBox="1"/>
          <p:nvPr/>
        </p:nvSpPr>
        <p:spPr>
          <a:xfrm>
            <a:off x="565051" y="1417638"/>
            <a:ext cx="7828309" cy="129266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ja-JP" sz="2400" b="1" dirty="0" smtClean="0"/>
              <a:t>Status</a:t>
            </a:r>
          </a:p>
          <a:p>
            <a:pPr>
              <a:buFontTx/>
              <a:buChar char="-"/>
            </a:pPr>
            <a:r>
              <a:rPr lang="en-US" altLang="ja-JP" dirty="0" smtClean="0"/>
              <a:t>     who is recognized as a citizen under law?</a:t>
            </a:r>
          </a:p>
          <a:p>
            <a:pPr>
              <a:buFontTx/>
              <a:buChar char="-"/>
            </a:pPr>
            <a:r>
              <a:rPr lang="en-US" altLang="ja-JP" dirty="0" smtClean="0"/>
              <a:t>     citizenship as exclusion   (‘us’ and ‘them’)</a:t>
            </a:r>
          </a:p>
          <a:p>
            <a:endParaRPr kumimoji="1" lang="ja-JP" altLang="en-US" dirty="0"/>
          </a:p>
        </p:txBody>
      </p:sp>
      <p:sp>
        <p:nvSpPr>
          <p:cNvPr id="6" name="テキスト ボックス 5"/>
          <p:cNvSpPr txBox="1"/>
          <p:nvPr/>
        </p:nvSpPr>
        <p:spPr>
          <a:xfrm>
            <a:off x="565051" y="4674126"/>
            <a:ext cx="7828309" cy="129266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ja-JP" sz="2400" b="1" dirty="0" smtClean="0"/>
              <a:t>Practice</a:t>
            </a:r>
          </a:p>
          <a:p>
            <a:pPr>
              <a:buFontTx/>
              <a:buChar char="-"/>
            </a:pPr>
            <a:r>
              <a:rPr lang="en-US" altLang="ja-JP" dirty="0" smtClean="0"/>
              <a:t>      getting things done in the community</a:t>
            </a:r>
            <a:endParaRPr lang="en-US" altLang="ja-JP" b="1" dirty="0" smtClean="0"/>
          </a:p>
          <a:p>
            <a:pPr>
              <a:buFontTx/>
              <a:buChar char="-"/>
            </a:pPr>
            <a:r>
              <a:rPr lang="en-US" altLang="ja-JP" b="1" dirty="0" smtClean="0"/>
              <a:t>       </a:t>
            </a:r>
            <a:r>
              <a:rPr lang="en-US" altLang="ja-JP" dirty="0" smtClean="0"/>
              <a:t>exercising rights, by oneself and in collaboration with others</a:t>
            </a:r>
          </a:p>
          <a:p>
            <a:endParaRPr kumimoji="1" lang="ja-JP" altLang="en-US" dirty="0"/>
          </a:p>
        </p:txBody>
      </p:sp>
    </p:spTree>
    <p:extLst>
      <p:ext uri="{BB962C8B-B14F-4D97-AF65-F5344CB8AC3E}">
        <p14:creationId xmlns:p14="http://schemas.microsoft.com/office/powerpoint/2010/main" val="147045198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kumimoji="1" lang="en-GB" altLang="ja-JP" dirty="0" smtClean="0"/>
              <a:t>Interview findings</a:t>
            </a:r>
            <a:endParaRPr kumimoji="1" lang="ja-JP" altLang="en-US" dirty="0"/>
          </a:p>
        </p:txBody>
      </p:sp>
      <p:sp>
        <p:nvSpPr>
          <p:cNvPr id="3" name="Content Placeholder 2"/>
          <p:cNvSpPr>
            <a:spLocks noGrp="1"/>
          </p:cNvSpPr>
          <p:nvPr>
            <p:ph idx="1"/>
          </p:nvPr>
        </p:nvSpPr>
        <p:spPr/>
        <p:txBody>
          <a:bodyPr/>
          <a:lstStyle/>
          <a:p>
            <a:pPr marL="0" indent="0">
              <a:buNone/>
            </a:pPr>
            <a:r>
              <a:rPr kumimoji="1" lang="en-GB" altLang="ja-JP" sz="2400" b="1" dirty="0" smtClean="0"/>
              <a:t>Teaching for dialogue?</a:t>
            </a:r>
          </a:p>
          <a:p>
            <a:pPr marL="0" indent="0">
              <a:buNone/>
            </a:pPr>
            <a:endParaRPr kumimoji="1" lang="en-GB" altLang="ja-JP" sz="2400" dirty="0" smtClean="0"/>
          </a:p>
          <a:p>
            <a:pPr>
              <a:buFontTx/>
              <a:buChar char="-"/>
            </a:pPr>
            <a:r>
              <a:rPr kumimoji="1" lang="en-GB" altLang="ja-JP" sz="2400" i="1" dirty="0" smtClean="0"/>
              <a:t>Some</a:t>
            </a:r>
            <a:r>
              <a:rPr kumimoji="1" lang="en-GB" altLang="ja-JP" sz="2400" dirty="0" smtClean="0"/>
              <a:t> evidence, but communicative activities appear quite rare.</a:t>
            </a:r>
          </a:p>
          <a:p>
            <a:pPr>
              <a:buFontTx/>
              <a:buChar char="-"/>
            </a:pPr>
            <a:r>
              <a:rPr kumimoji="1" lang="en-GB" altLang="ja-JP" sz="2400" dirty="0"/>
              <a:t>Typically part of Integrated Studies period</a:t>
            </a:r>
          </a:p>
          <a:p>
            <a:pPr marL="0" indent="0">
              <a:buNone/>
            </a:pPr>
            <a:r>
              <a:rPr kumimoji="1" lang="en-GB" altLang="ja-JP" sz="2400" dirty="0"/>
              <a:t>    </a:t>
            </a:r>
            <a:r>
              <a:rPr kumimoji="1" lang="en-GB" altLang="ja-JP" sz="2400" dirty="0" smtClean="0"/>
              <a:t>     </a:t>
            </a:r>
            <a:r>
              <a:rPr kumimoji="1" lang="en-GB" altLang="ja-JP" sz="2400" dirty="0"/>
              <a:t>or when ‘team teaching’ with </a:t>
            </a:r>
            <a:r>
              <a:rPr kumimoji="1" lang="en-GB" altLang="ja-JP" sz="2400" dirty="0" smtClean="0"/>
              <a:t>ALT </a:t>
            </a:r>
            <a:endParaRPr kumimoji="1" lang="en-GB" altLang="ja-JP" sz="2400" dirty="0"/>
          </a:p>
          <a:p>
            <a:pPr>
              <a:buFontTx/>
              <a:buChar char="-"/>
            </a:pPr>
            <a:r>
              <a:rPr kumimoji="1" lang="en-GB" altLang="ja-JP" sz="2400" dirty="0" err="1" smtClean="0"/>
              <a:t>Sakui</a:t>
            </a:r>
            <a:r>
              <a:rPr kumimoji="1" lang="en-GB" altLang="ja-JP" sz="2400" dirty="0" smtClean="0"/>
              <a:t> (2004), </a:t>
            </a:r>
            <a:r>
              <a:rPr kumimoji="1" lang="en-GB" altLang="ja-JP" sz="2400" dirty="0" err="1" smtClean="0"/>
              <a:t>Aspinall</a:t>
            </a:r>
            <a:r>
              <a:rPr kumimoji="1" lang="en-GB" altLang="ja-JP" sz="2400" dirty="0" smtClean="0"/>
              <a:t> (2013) – Communicative approach </a:t>
            </a:r>
            <a:r>
              <a:rPr kumimoji="1" lang="en-GB" altLang="ja-JP" sz="2400" i="1" dirty="0" smtClean="0"/>
              <a:t>weak</a:t>
            </a:r>
            <a:r>
              <a:rPr kumimoji="1" lang="en-GB" altLang="ja-JP" sz="2400" dirty="0" smtClean="0"/>
              <a:t> in Japanese schools</a:t>
            </a:r>
          </a:p>
          <a:p>
            <a:pPr marL="0" indent="0">
              <a:buNone/>
            </a:pPr>
            <a:endParaRPr kumimoji="1" lang="ja-JP" altLang="en-US" dirty="0"/>
          </a:p>
        </p:txBody>
      </p:sp>
    </p:spTree>
    <p:extLst>
      <p:ext uri="{BB962C8B-B14F-4D97-AF65-F5344CB8AC3E}">
        <p14:creationId xmlns:p14="http://schemas.microsoft.com/office/powerpoint/2010/main" val="212522538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kumimoji="1" lang="en-GB" altLang="ja-JP" dirty="0" smtClean="0"/>
              <a:t>Interview findings</a:t>
            </a:r>
            <a:endParaRPr kumimoji="1" lang="ja-JP" altLang="en-US" dirty="0"/>
          </a:p>
        </p:txBody>
      </p:sp>
      <p:sp>
        <p:nvSpPr>
          <p:cNvPr id="3" name="Content Placeholder 2"/>
          <p:cNvSpPr>
            <a:spLocks noGrp="1"/>
          </p:cNvSpPr>
          <p:nvPr>
            <p:ph idx="1"/>
          </p:nvPr>
        </p:nvSpPr>
        <p:spPr>
          <a:xfrm>
            <a:off x="457200" y="1600201"/>
            <a:ext cx="8229600" cy="1418882"/>
          </a:xfrm>
        </p:spPr>
        <p:txBody>
          <a:bodyPr>
            <a:normAutofit/>
          </a:bodyPr>
          <a:lstStyle/>
          <a:p>
            <a:pPr marL="0" indent="0">
              <a:buNone/>
            </a:pPr>
            <a:r>
              <a:rPr kumimoji="1" lang="en-GB" altLang="ja-JP" sz="2400" b="1" dirty="0" smtClean="0"/>
              <a:t>Teaching for intercultural citizenship?</a:t>
            </a:r>
          </a:p>
          <a:p>
            <a:pPr>
              <a:buFontTx/>
              <a:buChar char="-"/>
            </a:pPr>
            <a:r>
              <a:rPr kumimoji="1" lang="en-GB" altLang="ja-JP" sz="2400" dirty="0" smtClean="0"/>
              <a:t>Most teachers: teaching for tolerance / openness to other cultures their prime objective</a:t>
            </a:r>
          </a:p>
        </p:txBody>
      </p:sp>
      <p:sp>
        <p:nvSpPr>
          <p:cNvPr id="5" name="テキスト ボックス 4"/>
          <p:cNvSpPr txBox="1"/>
          <p:nvPr/>
        </p:nvSpPr>
        <p:spPr>
          <a:xfrm>
            <a:off x="603701" y="3019083"/>
            <a:ext cx="7431777" cy="1107996"/>
          </a:xfrm>
          <a:prstGeom prst="rect">
            <a:avLst/>
          </a:prstGeom>
          <a:noFill/>
        </p:spPr>
        <p:txBody>
          <a:bodyPr wrap="square" rtlCol="0">
            <a:spAutoFit/>
          </a:bodyPr>
          <a:lstStyle/>
          <a:p>
            <a:r>
              <a:rPr lang="en-GB" altLang="ja-JP" sz="2400" dirty="0" smtClean="0"/>
              <a:t>- Common </a:t>
            </a:r>
            <a:r>
              <a:rPr lang="en-GB" altLang="ja-JP" sz="2400" dirty="0"/>
              <a:t>view that the struggle to learn English is important here</a:t>
            </a:r>
            <a:endParaRPr lang="ja-JP" altLang="en-US" sz="2400" dirty="0"/>
          </a:p>
          <a:p>
            <a:endParaRPr kumimoji="1" lang="ja-JP" altLang="en-US" dirty="0"/>
          </a:p>
        </p:txBody>
      </p:sp>
      <p:sp>
        <p:nvSpPr>
          <p:cNvPr id="8" name="Rectangle 3"/>
          <p:cNvSpPr/>
          <p:nvPr/>
        </p:nvSpPr>
        <p:spPr>
          <a:xfrm>
            <a:off x="2027651" y="3857120"/>
            <a:ext cx="5757333" cy="2308324"/>
          </a:xfrm>
          <a:prstGeom prst="rect">
            <a:avLst/>
          </a:prstGeom>
        </p:spPr>
        <p:txBody>
          <a:bodyPr wrap="square">
            <a:spAutoFit/>
          </a:bodyPr>
          <a:lstStyle/>
          <a:p>
            <a:r>
              <a:rPr lang="en-US" altLang="ja-JP" dirty="0"/>
              <a:t>English itself is something different from our usual life…First, it’s a thing we can’t understand…so we are forced to accept something new. … </a:t>
            </a:r>
            <a:r>
              <a:rPr lang="en-US" altLang="ja-JP" dirty="0" smtClean="0"/>
              <a:t>First, </a:t>
            </a:r>
            <a:r>
              <a:rPr lang="en-US" altLang="ja-JP" dirty="0"/>
              <a:t>we couldn’t understand it, but by learning, little by little we begin to understand it. … I think it’s a great pleasure for students. So, I think English is a first step for the students to ‘co-live’ with others from different backgrounds in harmony</a:t>
            </a:r>
            <a:r>
              <a:rPr lang="en-US" altLang="ja-JP" dirty="0" smtClean="0"/>
              <a:t>.</a:t>
            </a:r>
          </a:p>
          <a:p>
            <a:r>
              <a:rPr lang="en-US" altLang="ja-JP" dirty="0"/>
              <a:t> </a:t>
            </a:r>
            <a:r>
              <a:rPr lang="en-US" altLang="ja-JP" dirty="0" smtClean="0"/>
              <a:t>        </a:t>
            </a:r>
            <a:r>
              <a:rPr lang="en-US" altLang="ja-JP" i="1" dirty="0" smtClean="0"/>
              <a:t>      Senior High School Teacher, Kumamoto Pref.</a:t>
            </a:r>
            <a:endParaRPr lang="en-GB" altLang="ja-JP" i="1" dirty="0"/>
          </a:p>
        </p:txBody>
      </p:sp>
    </p:spTree>
    <p:extLst>
      <p:ext uri="{BB962C8B-B14F-4D97-AF65-F5344CB8AC3E}">
        <p14:creationId xmlns:p14="http://schemas.microsoft.com/office/powerpoint/2010/main" val="10942551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kumimoji="1" lang="en-GB" altLang="ja-JP" dirty="0" smtClean="0"/>
              <a:t>Interview findings</a:t>
            </a:r>
            <a:endParaRPr kumimoji="1" lang="ja-JP" altLang="en-US" dirty="0"/>
          </a:p>
        </p:txBody>
      </p:sp>
      <p:sp>
        <p:nvSpPr>
          <p:cNvPr id="3" name="Content Placeholder 2"/>
          <p:cNvSpPr>
            <a:spLocks noGrp="1"/>
          </p:cNvSpPr>
          <p:nvPr>
            <p:ph idx="1"/>
          </p:nvPr>
        </p:nvSpPr>
        <p:spPr>
          <a:xfrm>
            <a:off x="457200" y="1600200"/>
            <a:ext cx="8229600" cy="1377239"/>
          </a:xfrm>
        </p:spPr>
        <p:txBody>
          <a:bodyPr>
            <a:normAutofit/>
          </a:bodyPr>
          <a:lstStyle/>
          <a:p>
            <a:pPr marL="0" indent="0">
              <a:buNone/>
            </a:pPr>
            <a:r>
              <a:rPr kumimoji="1" lang="en-GB" altLang="ja-JP" sz="2400" b="1" dirty="0" smtClean="0"/>
              <a:t>Teaching for intercultural citizenship?</a:t>
            </a:r>
          </a:p>
          <a:p>
            <a:pPr>
              <a:buFontTx/>
              <a:buChar char="-"/>
            </a:pPr>
            <a:r>
              <a:rPr kumimoji="1" lang="en-GB" altLang="ja-JP" sz="2400" dirty="0" smtClean="0"/>
              <a:t>Team teaching - </a:t>
            </a:r>
            <a:r>
              <a:rPr kumimoji="1" lang="en-GB" altLang="ja-JP" sz="2400" i="1" dirty="0" smtClean="0"/>
              <a:t>some</a:t>
            </a:r>
            <a:r>
              <a:rPr kumimoji="1" lang="en-GB" altLang="ja-JP" sz="2400" dirty="0" smtClean="0"/>
              <a:t> opportunities for intercultural exchange with ALTs</a:t>
            </a:r>
            <a:endParaRPr kumimoji="1" lang="en-GB" altLang="ja-JP" sz="2400" i="1" dirty="0" smtClean="0"/>
          </a:p>
        </p:txBody>
      </p:sp>
      <p:sp>
        <p:nvSpPr>
          <p:cNvPr id="4" name="テキスト ボックス 3"/>
          <p:cNvSpPr txBox="1"/>
          <p:nvPr/>
        </p:nvSpPr>
        <p:spPr>
          <a:xfrm>
            <a:off x="602921" y="2977439"/>
            <a:ext cx="7181969" cy="1200328"/>
          </a:xfrm>
          <a:prstGeom prst="rect">
            <a:avLst/>
          </a:prstGeom>
          <a:noFill/>
        </p:spPr>
        <p:txBody>
          <a:bodyPr wrap="square" rtlCol="0">
            <a:spAutoFit/>
          </a:bodyPr>
          <a:lstStyle/>
          <a:p>
            <a:pPr marL="342900" indent="-342900">
              <a:buFontTx/>
              <a:buChar char="-"/>
            </a:pPr>
            <a:r>
              <a:rPr lang="en-GB" altLang="ja-JP" sz="2400" dirty="0" smtClean="0"/>
              <a:t>But </a:t>
            </a:r>
            <a:r>
              <a:rPr lang="en-GB" altLang="ja-JP" sz="2400" dirty="0"/>
              <a:t>for most teachers – “teaching about culture” </a:t>
            </a:r>
            <a:endParaRPr lang="en-GB" altLang="ja-JP" sz="2400" dirty="0" smtClean="0"/>
          </a:p>
          <a:p>
            <a:r>
              <a:rPr lang="en-GB" altLang="ja-JP" sz="2400" dirty="0"/>
              <a:t> </a:t>
            </a:r>
            <a:r>
              <a:rPr lang="en-GB" altLang="ja-JP" sz="2400" dirty="0" smtClean="0"/>
              <a:t>    focuses </a:t>
            </a:r>
            <a:r>
              <a:rPr lang="en-GB" altLang="ja-JP" sz="2400" dirty="0"/>
              <a:t>on </a:t>
            </a:r>
            <a:r>
              <a:rPr lang="en-GB" altLang="ja-JP" sz="2400" b="1" dirty="0"/>
              <a:t>content</a:t>
            </a:r>
            <a:endParaRPr lang="ja-JP" altLang="en-US" sz="2400" b="1" dirty="0"/>
          </a:p>
          <a:p>
            <a:endParaRPr kumimoji="1" lang="ja-JP" altLang="en-US" sz="2400" dirty="0"/>
          </a:p>
        </p:txBody>
      </p:sp>
      <p:sp>
        <p:nvSpPr>
          <p:cNvPr id="6" name="Rectangle 4"/>
          <p:cNvSpPr/>
          <p:nvPr/>
        </p:nvSpPr>
        <p:spPr>
          <a:xfrm>
            <a:off x="3458256" y="3862269"/>
            <a:ext cx="4572000" cy="2308324"/>
          </a:xfrm>
          <a:prstGeom prst="rect">
            <a:avLst/>
          </a:prstGeom>
        </p:spPr>
        <p:txBody>
          <a:bodyPr>
            <a:spAutoFit/>
          </a:bodyPr>
          <a:lstStyle/>
          <a:p>
            <a:r>
              <a:rPr lang="en-US" altLang="ja-JP" dirty="0"/>
              <a:t>In the class, we can use a lot of materials, we can use a lot of topics that deal with, for instance, different cultures or different ways of living. So that’s why Japanese teachers of English are in a better position [than teachers of other subjects] to teach those students about differences. </a:t>
            </a:r>
            <a:endParaRPr lang="en-US" altLang="ja-JP" dirty="0" smtClean="0"/>
          </a:p>
          <a:p>
            <a:r>
              <a:rPr lang="en-US" altLang="ja-JP" dirty="0"/>
              <a:t> </a:t>
            </a:r>
            <a:r>
              <a:rPr lang="en-US" altLang="ja-JP" dirty="0" smtClean="0"/>
              <a:t>       </a:t>
            </a:r>
            <a:r>
              <a:rPr lang="en-US" altLang="ja-JP" i="1" dirty="0" smtClean="0"/>
              <a:t>Private Senior High School Teacher, Kyoto</a:t>
            </a:r>
            <a:endParaRPr lang="ja-JP" altLang="en-US" i="1" dirty="0"/>
          </a:p>
        </p:txBody>
      </p:sp>
    </p:spTree>
    <p:extLst>
      <p:ext uri="{BB962C8B-B14F-4D97-AF65-F5344CB8AC3E}">
        <p14:creationId xmlns:p14="http://schemas.microsoft.com/office/powerpoint/2010/main" val="108197239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kumimoji="1" lang="en-GB" altLang="ja-JP" dirty="0" smtClean="0"/>
              <a:t>Interview findings</a:t>
            </a:r>
            <a:endParaRPr kumimoji="1" lang="ja-JP" altLang="en-US" dirty="0"/>
          </a:p>
        </p:txBody>
      </p:sp>
      <p:sp>
        <p:nvSpPr>
          <p:cNvPr id="3" name="Content Placeholder 2"/>
          <p:cNvSpPr>
            <a:spLocks noGrp="1"/>
          </p:cNvSpPr>
          <p:nvPr>
            <p:ph idx="1"/>
          </p:nvPr>
        </p:nvSpPr>
        <p:spPr>
          <a:xfrm>
            <a:off x="457200" y="1688223"/>
            <a:ext cx="8229600" cy="4525963"/>
          </a:xfrm>
        </p:spPr>
        <p:txBody>
          <a:bodyPr>
            <a:normAutofit lnSpcReduction="10000"/>
          </a:bodyPr>
          <a:lstStyle/>
          <a:p>
            <a:pPr marL="0" indent="0">
              <a:buNone/>
            </a:pPr>
            <a:r>
              <a:rPr kumimoji="1" lang="en-GB" altLang="ja-JP" sz="2400" b="1" dirty="0" smtClean="0"/>
              <a:t>Working with citizenship-related content</a:t>
            </a:r>
          </a:p>
          <a:p>
            <a:pPr marL="0" indent="0">
              <a:buNone/>
            </a:pPr>
            <a:endParaRPr kumimoji="1" lang="en-GB" altLang="ja-JP" sz="2400" dirty="0"/>
          </a:p>
          <a:p>
            <a:pPr marL="0" indent="0">
              <a:buNone/>
            </a:pPr>
            <a:endParaRPr kumimoji="1" lang="en-GB" altLang="ja-JP" sz="2400" dirty="0" smtClean="0"/>
          </a:p>
          <a:p>
            <a:pPr marL="0" indent="0">
              <a:buNone/>
            </a:pPr>
            <a:endParaRPr kumimoji="1" lang="en-GB" altLang="ja-JP" sz="2400" dirty="0"/>
          </a:p>
          <a:p>
            <a:pPr marL="0" indent="0">
              <a:buNone/>
            </a:pPr>
            <a:endParaRPr kumimoji="1" lang="en-GB" altLang="ja-JP" sz="2400" dirty="0" smtClean="0"/>
          </a:p>
          <a:p>
            <a:pPr marL="0" indent="0">
              <a:buNone/>
            </a:pPr>
            <a:endParaRPr kumimoji="1" lang="en-GB" altLang="ja-JP" sz="2400" dirty="0"/>
          </a:p>
          <a:p>
            <a:pPr marL="0" indent="0">
              <a:buNone/>
            </a:pPr>
            <a:endParaRPr kumimoji="1" lang="en-GB" altLang="ja-JP" sz="2400" dirty="0" smtClean="0"/>
          </a:p>
          <a:p>
            <a:pPr marL="0" indent="0">
              <a:buNone/>
            </a:pPr>
            <a:endParaRPr kumimoji="1" lang="en-GB" altLang="ja-JP" sz="2400" dirty="0"/>
          </a:p>
          <a:p>
            <a:pPr marL="0" indent="0">
              <a:buNone/>
            </a:pPr>
            <a:endParaRPr kumimoji="1" lang="en-GB" altLang="ja-JP" sz="2400" dirty="0" smtClean="0"/>
          </a:p>
          <a:p>
            <a:pPr marL="0" indent="0">
              <a:buNone/>
            </a:pPr>
            <a:r>
              <a:rPr kumimoji="1" lang="en-GB" altLang="ja-JP" sz="2400" dirty="0" smtClean="0"/>
              <a:t>Survey – 61% teachers agreed textbook content facilitating teaching about culture and other aspects of citizenship</a:t>
            </a:r>
            <a:endParaRPr kumimoji="1" lang="ja-JP" altLang="en-US" sz="2400" dirty="0"/>
          </a:p>
        </p:txBody>
      </p:sp>
      <p:sp>
        <p:nvSpPr>
          <p:cNvPr id="6" name="Rectangle 5"/>
          <p:cNvSpPr/>
          <p:nvPr/>
        </p:nvSpPr>
        <p:spPr>
          <a:xfrm>
            <a:off x="2130404" y="2117074"/>
            <a:ext cx="4572000" cy="3139321"/>
          </a:xfrm>
          <a:prstGeom prst="rect">
            <a:avLst/>
          </a:prstGeom>
        </p:spPr>
        <p:txBody>
          <a:bodyPr>
            <a:spAutoFit/>
          </a:bodyPr>
          <a:lstStyle/>
          <a:p>
            <a:r>
              <a:rPr lang="en-US" altLang="ja-JP" dirty="0"/>
              <a:t>Editors have begun to include very interesting topics nowadays, so almost in any textbook human rights issues have been dealt with, and environment and international education, and also Japanese culture…And in textbooks of 20 years ago or so, … English-speaking countries were shown – America, England, Canada. But nowadays, some people we don’t know are shown. So that’s a better kind of global education</a:t>
            </a:r>
            <a:r>
              <a:rPr lang="en-US" altLang="ja-JP" dirty="0" smtClean="0"/>
              <a:t>.</a:t>
            </a:r>
          </a:p>
          <a:p>
            <a:r>
              <a:rPr lang="en-US" altLang="ja-JP" i="1" dirty="0" smtClean="0"/>
              <a:t>        (Private High School Teacher, Kyoto)</a:t>
            </a:r>
            <a:endParaRPr lang="en-GB" altLang="ja-JP" i="1" dirty="0"/>
          </a:p>
        </p:txBody>
      </p:sp>
    </p:spTree>
    <p:extLst>
      <p:ext uri="{BB962C8B-B14F-4D97-AF65-F5344CB8AC3E}">
        <p14:creationId xmlns:p14="http://schemas.microsoft.com/office/powerpoint/2010/main" val="238426755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kumimoji="1" lang="en-GB" altLang="ja-JP" dirty="0" smtClean="0"/>
              <a:t>Interview findings</a:t>
            </a:r>
            <a:endParaRPr kumimoji="1" lang="ja-JP" altLang="en-US" dirty="0"/>
          </a:p>
        </p:txBody>
      </p:sp>
      <p:sp>
        <p:nvSpPr>
          <p:cNvPr id="3" name="Content Placeholder 2"/>
          <p:cNvSpPr>
            <a:spLocks noGrp="1"/>
          </p:cNvSpPr>
          <p:nvPr>
            <p:ph idx="1"/>
          </p:nvPr>
        </p:nvSpPr>
        <p:spPr/>
        <p:txBody>
          <a:bodyPr>
            <a:normAutofit fontScale="92500" lnSpcReduction="20000"/>
          </a:bodyPr>
          <a:lstStyle/>
          <a:p>
            <a:pPr marL="0" indent="0">
              <a:buNone/>
            </a:pPr>
            <a:r>
              <a:rPr kumimoji="1" lang="en-GB" altLang="ja-JP" sz="2400" b="1" dirty="0" smtClean="0"/>
              <a:t>Some critical views of textbook content </a:t>
            </a:r>
          </a:p>
          <a:p>
            <a:pPr marL="0" indent="0">
              <a:buNone/>
            </a:pPr>
            <a:endParaRPr kumimoji="1" lang="en-GB" altLang="ja-JP" sz="2400" dirty="0"/>
          </a:p>
          <a:p>
            <a:pPr marL="0" indent="0">
              <a:buNone/>
            </a:pPr>
            <a:endParaRPr kumimoji="1" lang="en-GB" altLang="ja-JP" sz="2400" dirty="0" smtClean="0"/>
          </a:p>
          <a:p>
            <a:pPr marL="0" indent="0">
              <a:buNone/>
            </a:pPr>
            <a:endParaRPr kumimoji="1" lang="en-GB" altLang="ja-JP" sz="2400" dirty="0"/>
          </a:p>
          <a:p>
            <a:pPr marL="0" indent="0">
              <a:buNone/>
            </a:pPr>
            <a:endParaRPr kumimoji="1" lang="en-GB" altLang="ja-JP" sz="2400" dirty="0" smtClean="0"/>
          </a:p>
          <a:p>
            <a:pPr marL="0" indent="0">
              <a:buNone/>
            </a:pPr>
            <a:endParaRPr kumimoji="1" lang="en-GB" altLang="ja-JP" sz="2400" dirty="0"/>
          </a:p>
          <a:p>
            <a:pPr marL="0" indent="0">
              <a:buNone/>
            </a:pPr>
            <a:endParaRPr kumimoji="1" lang="en-GB" altLang="ja-JP" sz="2400" dirty="0" smtClean="0"/>
          </a:p>
          <a:p>
            <a:pPr marL="0" indent="0">
              <a:buNone/>
            </a:pPr>
            <a:endParaRPr kumimoji="1" lang="en-GB" altLang="ja-JP" sz="2400" dirty="0"/>
          </a:p>
          <a:p>
            <a:pPr marL="0" indent="0">
              <a:buNone/>
            </a:pPr>
            <a:endParaRPr kumimoji="1" lang="en-GB" altLang="ja-JP" sz="2400" dirty="0" smtClean="0"/>
          </a:p>
          <a:p>
            <a:pPr marL="0" indent="0">
              <a:buNone/>
            </a:pPr>
            <a:endParaRPr kumimoji="1" lang="en-GB" altLang="ja-JP" sz="2400" dirty="0" smtClean="0"/>
          </a:p>
          <a:p>
            <a:pPr marL="0" indent="0">
              <a:buNone/>
            </a:pPr>
            <a:endParaRPr kumimoji="1" lang="en-GB" altLang="ja-JP" sz="2400" dirty="0"/>
          </a:p>
          <a:p>
            <a:pPr>
              <a:buFontTx/>
              <a:buChar char="-"/>
            </a:pPr>
            <a:r>
              <a:rPr kumimoji="1" lang="en-GB" altLang="ja-JP" sz="2400" dirty="0" smtClean="0"/>
              <a:t>Important to supplement textbooks </a:t>
            </a:r>
          </a:p>
          <a:p>
            <a:pPr marL="0" indent="0">
              <a:buNone/>
            </a:pPr>
            <a:r>
              <a:rPr kumimoji="1" lang="en-GB" altLang="ja-JP" sz="2400" dirty="0"/>
              <a:t> </a:t>
            </a:r>
            <a:r>
              <a:rPr kumimoji="1" lang="en-GB" altLang="ja-JP" sz="2400" dirty="0" smtClean="0"/>
              <a:t>         - develop topics in a more meaningful way</a:t>
            </a:r>
            <a:endParaRPr kumimoji="1" lang="en-GB" altLang="ja-JP" sz="2400" dirty="0"/>
          </a:p>
          <a:p>
            <a:pPr marL="0" indent="0">
              <a:buNone/>
            </a:pPr>
            <a:endParaRPr kumimoji="1" lang="en-GB" altLang="ja-JP" sz="2400" dirty="0" smtClean="0"/>
          </a:p>
          <a:p>
            <a:pPr marL="0" indent="0">
              <a:buNone/>
            </a:pPr>
            <a:endParaRPr kumimoji="1" lang="en-GB" altLang="ja-JP" sz="2400" dirty="0"/>
          </a:p>
          <a:p>
            <a:pPr marL="0" indent="0">
              <a:buNone/>
            </a:pPr>
            <a:endParaRPr kumimoji="1" lang="en-GB" altLang="ja-JP" sz="2400" dirty="0" smtClean="0"/>
          </a:p>
          <a:p>
            <a:pPr marL="0" indent="0">
              <a:buNone/>
            </a:pPr>
            <a:endParaRPr kumimoji="1" lang="en-GB" altLang="ja-JP" sz="2400" dirty="0"/>
          </a:p>
          <a:p>
            <a:pPr marL="0" indent="0">
              <a:buNone/>
            </a:pPr>
            <a:endParaRPr kumimoji="1" lang="en-GB" altLang="ja-JP" sz="2400" dirty="0" smtClean="0"/>
          </a:p>
          <a:p>
            <a:pPr marL="0" indent="0">
              <a:buNone/>
            </a:pPr>
            <a:endParaRPr kumimoji="1" lang="en-GB" altLang="ja-JP" sz="2400" dirty="0"/>
          </a:p>
          <a:p>
            <a:pPr marL="0" indent="0">
              <a:buNone/>
            </a:pPr>
            <a:endParaRPr kumimoji="1" lang="en-GB" altLang="ja-JP" sz="2400" dirty="0" smtClean="0"/>
          </a:p>
          <a:p>
            <a:pPr marL="0" indent="0">
              <a:buNone/>
            </a:pPr>
            <a:endParaRPr kumimoji="1" lang="en-GB" altLang="ja-JP" sz="2400" dirty="0"/>
          </a:p>
        </p:txBody>
      </p:sp>
      <p:sp>
        <p:nvSpPr>
          <p:cNvPr id="5" name="Rectangle 4"/>
          <p:cNvSpPr/>
          <p:nvPr/>
        </p:nvSpPr>
        <p:spPr>
          <a:xfrm>
            <a:off x="1976655" y="2201223"/>
            <a:ext cx="5626724" cy="3139321"/>
          </a:xfrm>
          <a:prstGeom prst="rect">
            <a:avLst/>
          </a:prstGeom>
        </p:spPr>
        <p:txBody>
          <a:bodyPr wrap="square">
            <a:spAutoFit/>
          </a:bodyPr>
          <a:lstStyle/>
          <a:p>
            <a:r>
              <a:rPr lang="en-US" altLang="ja-JP" dirty="0"/>
              <a:t>English textbooks mainly introduce sports, science, someone’s diary, novels, or some foreign countries’ culture…Very superficial…for example, … what they eat, or what kind of festivals, and so on. Actually those </a:t>
            </a:r>
            <a:r>
              <a:rPr lang="en-US" altLang="ja-JP" i="1" dirty="0"/>
              <a:t>are</a:t>
            </a:r>
            <a:r>
              <a:rPr lang="en-US" altLang="ja-JP" dirty="0"/>
              <a:t> introducing different cultures. But we can’t say it’s citizenship education … The topics are not aimed at raising thinking skills or critical thinking, or raising global awareness. For example, [by encouraging them to] reflect on their values, reflect on their lifestyles</a:t>
            </a:r>
            <a:r>
              <a:rPr lang="en-US" altLang="ja-JP" dirty="0" smtClean="0"/>
              <a:t>.</a:t>
            </a:r>
          </a:p>
          <a:p>
            <a:r>
              <a:rPr lang="en-US" altLang="ja-JP" i="1" dirty="0" smtClean="0"/>
              <a:t>                            Public </a:t>
            </a:r>
            <a:r>
              <a:rPr lang="en-US" altLang="ja-JP" i="1" dirty="0"/>
              <a:t>High School Teacher, Miyagi </a:t>
            </a:r>
            <a:r>
              <a:rPr lang="en-US" altLang="ja-JP" i="1" dirty="0" smtClean="0"/>
              <a:t>Pref</a:t>
            </a:r>
            <a:r>
              <a:rPr lang="en-US" altLang="ja-JP" i="1" dirty="0"/>
              <a:t>.</a:t>
            </a:r>
            <a:endParaRPr lang="en-GB" altLang="ja-JP" i="1" dirty="0"/>
          </a:p>
          <a:p>
            <a:endParaRPr lang="en-GB" altLang="ja-JP" dirty="0"/>
          </a:p>
        </p:txBody>
      </p:sp>
    </p:spTree>
    <p:extLst>
      <p:ext uri="{BB962C8B-B14F-4D97-AF65-F5344CB8AC3E}">
        <p14:creationId xmlns:p14="http://schemas.microsoft.com/office/powerpoint/2010/main" val="16939531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1050" y="1347525"/>
            <a:ext cx="4572000" cy="1754327"/>
          </a:xfrm>
          <a:prstGeom prst="rect">
            <a:avLst/>
          </a:prstGeom>
          <a:solidFill>
            <a:srgbClr val="CCFFCC"/>
          </a:solidFill>
        </p:spPr>
        <p:txBody>
          <a:bodyPr>
            <a:spAutoFit/>
          </a:bodyPr>
          <a:lstStyle/>
          <a:p>
            <a:r>
              <a:rPr lang="en-US" altLang="ja-JP" dirty="0"/>
              <a:t>Yeah, I sometimes do that, but …because of the pressure for us to have our students pass the entrance examination, we have little time to do extra materials, to focus on global education and citizenship education… </a:t>
            </a:r>
            <a:endParaRPr lang="en-US" altLang="ja-JP" dirty="0" smtClean="0"/>
          </a:p>
          <a:p>
            <a:r>
              <a:rPr lang="en-US" altLang="ja-JP" i="1" dirty="0" smtClean="0"/>
              <a:t>    </a:t>
            </a:r>
            <a:r>
              <a:rPr lang="en-US" altLang="ja-JP" b="1" i="1" dirty="0" smtClean="0"/>
              <a:t>   (Private High School Teacher, Tokyo)</a:t>
            </a:r>
            <a:endParaRPr lang="ja-JP" altLang="en-US" b="1" i="1" dirty="0"/>
          </a:p>
        </p:txBody>
      </p:sp>
      <p:sp>
        <p:nvSpPr>
          <p:cNvPr id="5" name="Rectangle 4"/>
          <p:cNvSpPr/>
          <p:nvPr/>
        </p:nvSpPr>
        <p:spPr>
          <a:xfrm>
            <a:off x="3892835" y="3256676"/>
            <a:ext cx="4825037" cy="3416320"/>
          </a:xfrm>
          <a:prstGeom prst="rect">
            <a:avLst/>
          </a:prstGeom>
          <a:solidFill>
            <a:schemeClr val="accent4">
              <a:lumMod val="40000"/>
              <a:lumOff val="60000"/>
            </a:schemeClr>
          </a:solidFill>
        </p:spPr>
        <p:txBody>
          <a:bodyPr wrap="square">
            <a:spAutoFit/>
          </a:bodyPr>
          <a:lstStyle/>
          <a:p>
            <a:r>
              <a:rPr lang="en-US" altLang="ja-JP" dirty="0"/>
              <a:t>I always think it’s really up to the teacher’s interest and skills. If the teachers are very skillful, very capable, and have very strong passion in doing global citizenship education, they don’t say ‘time’ is the reason, or ‘curriculum’ is the reason [for not doing it]. They can somehow, anyhow, manage to teach both – the textbook </a:t>
            </a:r>
            <a:r>
              <a:rPr lang="en-US" altLang="ja-JP" i="1" dirty="0"/>
              <a:t>and</a:t>
            </a:r>
            <a:r>
              <a:rPr lang="en-US" altLang="ja-JP" dirty="0"/>
              <a:t> global issues. … As a teacher I have to finish the textbook as other teachers do. But global education is very important. So I feel a very strong responsibility to do both. </a:t>
            </a:r>
            <a:endParaRPr lang="en-US" altLang="ja-JP" dirty="0" smtClean="0"/>
          </a:p>
          <a:p>
            <a:r>
              <a:rPr lang="en-US" altLang="ja-JP" b="1" i="1" dirty="0" smtClean="0"/>
              <a:t>(Public High School Teacher, Miyagi </a:t>
            </a:r>
            <a:r>
              <a:rPr lang="en-US" altLang="ja-JP" b="1" i="1" dirty="0" err="1" smtClean="0"/>
              <a:t>Pref</a:t>
            </a:r>
            <a:r>
              <a:rPr lang="en-US" altLang="ja-JP" b="1" i="1" dirty="0" smtClean="0"/>
              <a:t>)</a:t>
            </a:r>
            <a:endParaRPr lang="en-GB" altLang="ja-JP" b="1" i="1" dirty="0"/>
          </a:p>
        </p:txBody>
      </p:sp>
      <p:sp>
        <p:nvSpPr>
          <p:cNvPr id="2" name="TextBox 1"/>
          <p:cNvSpPr txBox="1"/>
          <p:nvPr/>
        </p:nvSpPr>
        <p:spPr>
          <a:xfrm>
            <a:off x="616772" y="902303"/>
            <a:ext cx="3457009" cy="369332"/>
          </a:xfrm>
          <a:prstGeom prst="rect">
            <a:avLst/>
          </a:prstGeom>
          <a:noFill/>
        </p:spPr>
        <p:txBody>
          <a:bodyPr wrap="none" rtlCol="0">
            <a:spAutoFit/>
          </a:bodyPr>
          <a:lstStyle/>
          <a:p>
            <a:r>
              <a:rPr kumimoji="1" lang="en-GB" altLang="ja-JP" b="1" i="1" dirty="0" smtClean="0"/>
              <a:t>Do you supplement the textbook?</a:t>
            </a:r>
            <a:endParaRPr kumimoji="1" lang="ja-JP" altLang="en-US" b="1" i="1" dirty="0"/>
          </a:p>
        </p:txBody>
      </p:sp>
      <p:sp>
        <p:nvSpPr>
          <p:cNvPr id="3" name="TextBox 2"/>
          <p:cNvSpPr txBox="1"/>
          <p:nvPr/>
        </p:nvSpPr>
        <p:spPr>
          <a:xfrm>
            <a:off x="1383073" y="565868"/>
            <a:ext cx="184666" cy="369332"/>
          </a:xfrm>
          <a:prstGeom prst="rect">
            <a:avLst/>
          </a:prstGeom>
          <a:noFill/>
        </p:spPr>
        <p:txBody>
          <a:bodyPr wrap="none" rtlCol="0">
            <a:spAutoFit/>
          </a:bodyPr>
          <a:lstStyle/>
          <a:p>
            <a:endParaRPr kumimoji="1" lang="ja-JP" altLang="en-US" dirty="0"/>
          </a:p>
        </p:txBody>
      </p:sp>
      <p:sp>
        <p:nvSpPr>
          <p:cNvPr id="6" name="テキスト ボックス 5"/>
          <p:cNvSpPr txBox="1"/>
          <p:nvPr/>
        </p:nvSpPr>
        <p:spPr>
          <a:xfrm>
            <a:off x="471050" y="381202"/>
            <a:ext cx="5014714" cy="461665"/>
          </a:xfrm>
          <a:prstGeom prst="rect">
            <a:avLst/>
          </a:prstGeom>
          <a:noFill/>
        </p:spPr>
        <p:txBody>
          <a:bodyPr wrap="none" rtlCol="0">
            <a:spAutoFit/>
          </a:bodyPr>
          <a:lstStyle/>
          <a:p>
            <a:r>
              <a:rPr kumimoji="1" lang="en-GB" altLang="ja-JP" sz="2400" b="1" dirty="0" smtClean="0"/>
              <a:t>Supplementary materials : Two Views</a:t>
            </a:r>
            <a:endParaRPr kumimoji="1" lang="ja-JP" altLang="en-US" sz="2400" b="1" dirty="0"/>
          </a:p>
        </p:txBody>
      </p:sp>
    </p:spTree>
    <p:extLst>
      <p:ext uri="{BB962C8B-B14F-4D97-AF65-F5344CB8AC3E}">
        <p14:creationId xmlns:p14="http://schemas.microsoft.com/office/powerpoint/2010/main" val="148001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21096" y="1899685"/>
            <a:ext cx="4572000" cy="4247317"/>
          </a:xfrm>
          <a:prstGeom prst="rect">
            <a:avLst/>
          </a:prstGeom>
          <a:solidFill>
            <a:schemeClr val="accent5">
              <a:lumMod val="40000"/>
              <a:lumOff val="60000"/>
            </a:schemeClr>
          </a:solidFill>
        </p:spPr>
        <p:txBody>
          <a:bodyPr>
            <a:spAutoFit/>
          </a:bodyPr>
          <a:lstStyle/>
          <a:p>
            <a:r>
              <a:rPr lang="en-US" altLang="ja-JP" dirty="0"/>
              <a:t>Twelve lessons must be taught throughout the year</a:t>
            </a:r>
            <a:r>
              <a:rPr lang="en-US" altLang="ja-JP" dirty="0" smtClean="0"/>
              <a:t>. </a:t>
            </a:r>
            <a:r>
              <a:rPr lang="en-US" altLang="ja-JP" dirty="0"/>
              <a:t>I</a:t>
            </a:r>
            <a:r>
              <a:rPr lang="en-US" altLang="ja-JP" dirty="0" smtClean="0"/>
              <a:t>n </a:t>
            </a:r>
            <a:r>
              <a:rPr lang="en-US" altLang="ja-JP" dirty="0"/>
              <a:t>one textbook, out of 12 lessons, at most three … are related to global issues. So other lessons I do very quickly. I don’t prepare supplemental global topics and so on. Just teach as other English teachers do. … But if I find a very good topic </a:t>
            </a:r>
            <a:r>
              <a:rPr lang="en-US" altLang="ja-JP" dirty="0" smtClean="0"/>
              <a:t>in </a:t>
            </a:r>
            <a:r>
              <a:rPr lang="en-US" altLang="ja-JP" dirty="0"/>
              <a:t>the textbook, and I feel like treating that more deeply, </a:t>
            </a:r>
            <a:r>
              <a:rPr lang="en-US" altLang="ja-JP" dirty="0" smtClean="0"/>
              <a:t>and </a:t>
            </a:r>
            <a:r>
              <a:rPr lang="en-US" altLang="ja-JP" dirty="0"/>
              <a:t>giving </a:t>
            </a:r>
            <a:r>
              <a:rPr lang="en-US" altLang="ja-JP" dirty="0" smtClean="0"/>
              <a:t>students </a:t>
            </a:r>
            <a:r>
              <a:rPr lang="en-US" altLang="ja-JP" dirty="0"/>
              <a:t>opportunities to think about the issues, I quickly try to finish teaching the grammar or sentence structures </a:t>
            </a:r>
            <a:r>
              <a:rPr lang="en-US" altLang="ja-JP" dirty="0" smtClean="0"/>
              <a:t>at </a:t>
            </a:r>
            <a:r>
              <a:rPr lang="en-US" altLang="ja-JP" dirty="0"/>
              <a:t>a faster speed than usual. And I spare probably 2 periods of time for extra activities</a:t>
            </a:r>
            <a:r>
              <a:rPr lang="en-US" altLang="ja-JP" dirty="0" smtClean="0"/>
              <a:t>.</a:t>
            </a:r>
          </a:p>
          <a:p>
            <a:r>
              <a:rPr lang="en-US" altLang="ja-JP" i="1" dirty="0" smtClean="0"/>
              <a:t>        </a:t>
            </a:r>
            <a:r>
              <a:rPr lang="en-US" altLang="ja-JP" b="1" i="1" dirty="0" smtClean="0"/>
              <a:t>Public </a:t>
            </a:r>
            <a:r>
              <a:rPr lang="en-US" altLang="ja-JP" b="1" i="1" dirty="0"/>
              <a:t>High School Teacher, Miyagi </a:t>
            </a:r>
            <a:r>
              <a:rPr lang="en-US" altLang="ja-JP" b="1" i="1" dirty="0" err="1" smtClean="0"/>
              <a:t>Pref</a:t>
            </a:r>
            <a:endParaRPr lang="en-GB" altLang="ja-JP" b="1" i="1" dirty="0"/>
          </a:p>
          <a:p>
            <a:endParaRPr lang="en-GB" altLang="ja-JP" dirty="0"/>
          </a:p>
        </p:txBody>
      </p:sp>
      <p:sp>
        <p:nvSpPr>
          <p:cNvPr id="2" name="TextBox 1"/>
          <p:cNvSpPr txBox="1"/>
          <p:nvPr/>
        </p:nvSpPr>
        <p:spPr>
          <a:xfrm>
            <a:off x="944317" y="1025647"/>
            <a:ext cx="4964069" cy="461665"/>
          </a:xfrm>
          <a:prstGeom prst="rect">
            <a:avLst/>
          </a:prstGeom>
          <a:noFill/>
        </p:spPr>
        <p:txBody>
          <a:bodyPr wrap="none" rtlCol="0">
            <a:spAutoFit/>
          </a:bodyPr>
          <a:lstStyle/>
          <a:p>
            <a:r>
              <a:rPr kumimoji="1" lang="en-GB" altLang="ja-JP" sz="2400" b="1" dirty="0" smtClean="0"/>
              <a:t>Making space for citizenship teaching</a:t>
            </a:r>
            <a:endParaRPr kumimoji="1" lang="ja-JP" altLang="en-US" sz="2400" b="1" dirty="0"/>
          </a:p>
        </p:txBody>
      </p:sp>
    </p:spTree>
    <p:extLst>
      <p:ext uri="{BB962C8B-B14F-4D97-AF65-F5344CB8AC3E}">
        <p14:creationId xmlns:p14="http://schemas.microsoft.com/office/powerpoint/2010/main" val="314564787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86097" y="2556643"/>
            <a:ext cx="4572000" cy="2585323"/>
          </a:xfrm>
          <a:prstGeom prst="rect">
            <a:avLst/>
          </a:prstGeom>
          <a:solidFill>
            <a:schemeClr val="accent6">
              <a:lumMod val="40000"/>
              <a:lumOff val="60000"/>
            </a:schemeClr>
          </a:solidFill>
        </p:spPr>
        <p:txBody>
          <a:bodyPr>
            <a:spAutoFit/>
          </a:bodyPr>
          <a:lstStyle/>
          <a:p>
            <a:r>
              <a:rPr lang="en-US" altLang="ja-JP" dirty="0" smtClean="0"/>
              <a:t>We </a:t>
            </a:r>
            <a:r>
              <a:rPr lang="en-US" altLang="ja-JP" dirty="0"/>
              <a:t>never finish the textbook! … It’s OK </a:t>
            </a:r>
            <a:r>
              <a:rPr lang="en-US" altLang="ja-JP"/>
              <a:t>for </a:t>
            </a:r>
            <a:r>
              <a:rPr lang="en-US" altLang="ja-JP" smtClean="0"/>
              <a:t>us. </a:t>
            </a:r>
            <a:r>
              <a:rPr lang="en-US" altLang="ja-JP" dirty="0"/>
              <a:t>… Our school’s academic level is low … Teachers at most academic high level schools have to compete with each other to send their students to good universities. But, most of our students didn’t go to college… so, I want [them] to learn not only English but also these kind of social things</a:t>
            </a:r>
            <a:r>
              <a:rPr lang="en-US" altLang="ja-JP" dirty="0" smtClean="0"/>
              <a:t>.</a:t>
            </a:r>
          </a:p>
          <a:p>
            <a:r>
              <a:rPr lang="en-US" altLang="ja-JP" b="1" i="1" dirty="0" smtClean="0"/>
              <a:t>(Public High School teacher, Kumamoto Pref.)</a:t>
            </a:r>
            <a:endParaRPr lang="en-GB" altLang="ja-JP" b="1" i="1" dirty="0"/>
          </a:p>
        </p:txBody>
      </p:sp>
      <p:sp>
        <p:nvSpPr>
          <p:cNvPr id="3" name="TextBox 2"/>
          <p:cNvSpPr txBox="1"/>
          <p:nvPr/>
        </p:nvSpPr>
        <p:spPr>
          <a:xfrm>
            <a:off x="944317" y="1025647"/>
            <a:ext cx="6951843" cy="1200328"/>
          </a:xfrm>
          <a:prstGeom prst="rect">
            <a:avLst/>
          </a:prstGeom>
          <a:noFill/>
        </p:spPr>
        <p:txBody>
          <a:bodyPr wrap="none" rtlCol="0">
            <a:spAutoFit/>
          </a:bodyPr>
          <a:lstStyle/>
          <a:p>
            <a:r>
              <a:rPr kumimoji="1" lang="en-GB" altLang="ja-JP" sz="2400" b="1" dirty="0" smtClean="0"/>
              <a:t>Making space for citizenship teaching</a:t>
            </a:r>
          </a:p>
          <a:p>
            <a:endParaRPr lang="en-GB" altLang="ja-JP" sz="2400" dirty="0"/>
          </a:p>
          <a:p>
            <a:r>
              <a:rPr kumimoji="1" lang="en-GB" altLang="ja-JP" sz="2400" dirty="0" smtClean="0"/>
              <a:t>Teachers at less prestigious schools have more scope?</a:t>
            </a:r>
            <a:endParaRPr kumimoji="1" lang="ja-JP" altLang="en-US" sz="2400" dirty="0"/>
          </a:p>
        </p:txBody>
      </p:sp>
    </p:spTree>
    <p:extLst>
      <p:ext uri="{BB962C8B-B14F-4D97-AF65-F5344CB8AC3E}">
        <p14:creationId xmlns:p14="http://schemas.microsoft.com/office/powerpoint/2010/main" val="323376523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9388" y="1702396"/>
            <a:ext cx="8229600" cy="3538737"/>
          </a:xfrm>
        </p:spPr>
        <p:txBody>
          <a:bodyPr>
            <a:normAutofit/>
          </a:bodyPr>
          <a:lstStyle/>
          <a:p>
            <a:pPr marL="0" indent="0">
              <a:buNone/>
            </a:pPr>
            <a:r>
              <a:rPr lang="en-US" sz="2800" dirty="0" smtClean="0"/>
              <a:t>- Some Japanese English teachers </a:t>
            </a:r>
            <a:r>
              <a:rPr lang="en-US" sz="2800" i="1" dirty="0" smtClean="0"/>
              <a:t>do </a:t>
            </a:r>
            <a:r>
              <a:rPr lang="en-US" sz="2800" dirty="0" smtClean="0"/>
              <a:t>consider themselves to be addressing citizenship teaching objectives in their classes</a:t>
            </a:r>
          </a:p>
          <a:p>
            <a:pPr>
              <a:buFontTx/>
              <a:buChar char="-"/>
            </a:pPr>
            <a:r>
              <a:rPr lang="en-US" sz="2800" dirty="0" smtClean="0"/>
              <a:t>Particularly global / cosmopolitan type</a:t>
            </a:r>
          </a:p>
          <a:p>
            <a:pPr>
              <a:buFontTx/>
              <a:buChar char="-"/>
            </a:pPr>
            <a:r>
              <a:rPr lang="en-US" sz="2800" dirty="0" smtClean="0"/>
              <a:t>Efforts focus on </a:t>
            </a:r>
            <a:r>
              <a:rPr lang="en-US" sz="2800" i="1" dirty="0" smtClean="0"/>
              <a:t>content</a:t>
            </a:r>
            <a:endParaRPr lang="en-US" sz="2800" dirty="0" smtClean="0"/>
          </a:p>
          <a:p>
            <a:pPr>
              <a:buFontTx/>
              <a:buChar char="-"/>
            </a:pPr>
            <a:r>
              <a:rPr lang="en-US" sz="2800" dirty="0"/>
              <a:t>S</a:t>
            </a:r>
            <a:r>
              <a:rPr lang="en-US" sz="2800" dirty="0" smtClean="0"/>
              <a:t>ignificant obstacles, but also opportunities</a:t>
            </a:r>
          </a:p>
          <a:p>
            <a:pPr marL="0" indent="0">
              <a:buNone/>
            </a:pPr>
            <a:endParaRPr lang="en-US" dirty="0"/>
          </a:p>
        </p:txBody>
      </p:sp>
      <p:sp>
        <p:nvSpPr>
          <p:cNvPr id="6" name="Title 1"/>
          <p:cNvSpPr>
            <a:spLocks noGrp="1"/>
          </p:cNvSpPr>
          <p:nvPr>
            <p:ph type="title"/>
          </p:nvPr>
        </p:nvSpPr>
        <p:spPr>
          <a:xfrm>
            <a:off x="559388" y="744562"/>
            <a:ext cx="7615651" cy="673076"/>
          </a:xfrm>
        </p:spPr>
        <p:style>
          <a:lnRef idx="1">
            <a:schemeClr val="accent3"/>
          </a:lnRef>
          <a:fillRef idx="2">
            <a:schemeClr val="accent3"/>
          </a:fillRef>
          <a:effectRef idx="1">
            <a:schemeClr val="accent3"/>
          </a:effectRef>
          <a:fontRef idx="minor">
            <a:schemeClr val="dk1"/>
          </a:fontRef>
        </p:style>
        <p:txBody>
          <a:bodyPr>
            <a:normAutofit/>
          </a:bodyPr>
          <a:lstStyle/>
          <a:p>
            <a:pPr marL="0" indent="0"/>
            <a:r>
              <a:rPr lang="en-US" sz="3600" dirty="0" smtClean="0"/>
              <a:t>Concluding comments</a:t>
            </a:r>
            <a:endParaRPr lang="en-US" sz="3600" dirty="0"/>
          </a:p>
        </p:txBody>
      </p:sp>
    </p:spTree>
    <p:extLst>
      <p:ext uri="{BB962C8B-B14F-4D97-AF65-F5344CB8AC3E}">
        <p14:creationId xmlns:p14="http://schemas.microsoft.com/office/powerpoint/2010/main" val="119890634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txBox="1">
            <a:spLocks noChangeArrowheads="1"/>
          </p:cNvSpPr>
          <p:nvPr/>
        </p:nvSpPr>
        <p:spPr>
          <a:xfrm>
            <a:off x="1664246" y="4114800"/>
            <a:ext cx="9144000" cy="1470025"/>
          </a:xfrm>
          <a:prstGeom prst="rect">
            <a:avLst/>
          </a:prstGeom>
        </p:spPr>
        <p:txBody>
          <a:bodyPr anchor="ctr"/>
          <a:lstStyle>
            <a:lvl1pPr defTabSz="457200">
              <a:defRPr kumimoji="1" sz="2400">
                <a:solidFill>
                  <a:schemeClr val="tx1"/>
                </a:solidFill>
                <a:latin typeface="Times" charset="0"/>
                <a:ea typeface="Osaka" charset="0"/>
                <a:cs typeface="Osaka" charset="0"/>
              </a:defRPr>
            </a:lvl1pPr>
            <a:lvl2pPr marL="37931725" indent="-37474525" defTabSz="457200">
              <a:defRPr kumimoji="1" sz="2400">
                <a:solidFill>
                  <a:schemeClr val="tx1"/>
                </a:solidFill>
                <a:latin typeface="Times" charset="0"/>
                <a:ea typeface="Osaka" charset="0"/>
                <a:cs typeface="Osaka" charset="0"/>
              </a:defRPr>
            </a:lvl2pPr>
            <a:lvl3pPr>
              <a:defRPr kumimoji="1" sz="2400">
                <a:solidFill>
                  <a:schemeClr val="tx1"/>
                </a:solidFill>
                <a:latin typeface="Times" charset="0"/>
                <a:ea typeface="Osaka" charset="0"/>
                <a:cs typeface="Osaka" charset="0"/>
              </a:defRPr>
            </a:lvl3pPr>
            <a:lvl4pPr>
              <a:defRPr kumimoji="1" sz="2400">
                <a:solidFill>
                  <a:schemeClr val="tx1"/>
                </a:solidFill>
                <a:latin typeface="Times" charset="0"/>
                <a:ea typeface="Osaka" charset="0"/>
                <a:cs typeface="Osaka" charset="0"/>
              </a:defRPr>
            </a:lvl4pPr>
            <a:lvl5pPr>
              <a:defRPr kumimoji="1" sz="2400">
                <a:solidFill>
                  <a:schemeClr val="tx1"/>
                </a:solidFill>
                <a:latin typeface="Times" charset="0"/>
                <a:ea typeface="Osaka" charset="0"/>
                <a:cs typeface="Osaka" charset="0"/>
              </a:defRPr>
            </a:lvl5pPr>
            <a:lvl6pPr marL="457200" fontAlgn="base">
              <a:spcBef>
                <a:spcPct val="0"/>
              </a:spcBef>
              <a:spcAft>
                <a:spcPct val="0"/>
              </a:spcAft>
              <a:defRPr kumimoji="1" sz="2400">
                <a:solidFill>
                  <a:schemeClr val="tx1"/>
                </a:solidFill>
                <a:latin typeface="Times" charset="0"/>
                <a:ea typeface="Osaka" charset="0"/>
                <a:cs typeface="Osaka" charset="0"/>
              </a:defRPr>
            </a:lvl6pPr>
            <a:lvl7pPr marL="914400" fontAlgn="base">
              <a:spcBef>
                <a:spcPct val="0"/>
              </a:spcBef>
              <a:spcAft>
                <a:spcPct val="0"/>
              </a:spcAft>
              <a:defRPr kumimoji="1" sz="2400">
                <a:solidFill>
                  <a:schemeClr val="tx1"/>
                </a:solidFill>
                <a:latin typeface="Times" charset="0"/>
                <a:ea typeface="Osaka" charset="0"/>
                <a:cs typeface="Osaka" charset="0"/>
              </a:defRPr>
            </a:lvl7pPr>
            <a:lvl8pPr marL="1371600" fontAlgn="base">
              <a:spcBef>
                <a:spcPct val="0"/>
              </a:spcBef>
              <a:spcAft>
                <a:spcPct val="0"/>
              </a:spcAft>
              <a:defRPr kumimoji="1" sz="2400">
                <a:solidFill>
                  <a:schemeClr val="tx1"/>
                </a:solidFill>
                <a:latin typeface="Times" charset="0"/>
                <a:ea typeface="Osaka" charset="0"/>
                <a:cs typeface="Osaka" charset="0"/>
              </a:defRPr>
            </a:lvl8pPr>
            <a:lvl9pPr marL="1828800" fontAlgn="base">
              <a:spcBef>
                <a:spcPct val="0"/>
              </a:spcBef>
              <a:spcAft>
                <a:spcPct val="0"/>
              </a:spcAft>
              <a:defRPr kumimoji="1" sz="2400">
                <a:solidFill>
                  <a:schemeClr val="tx1"/>
                </a:solidFill>
                <a:latin typeface="Times" charset="0"/>
                <a:ea typeface="Osaka" charset="0"/>
                <a:cs typeface="Osaka" charset="0"/>
              </a:defRPr>
            </a:lvl9pPr>
          </a:lstStyle>
          <a:p>
            <a:r>
              <a:rPr lang="en-US" altLang="ja-JP" sz="4500" b="1" dirty="0">
                <a:latin typeface="Osaka" charset="0"/>
              </a:rPr>
              <a:t>Thank you</a:t>
            </a:r>
            <a:endParaRPr kumimoji="0" lang="en-US" altLang="ja-JP" sz="4500" dirty="0">
              <a:latin typeface="Osaka" charset="0"/>
            </a:endParaRPr>
          </a:p>
        </p:txBody>
      </p:sp>
      <p:sp>
        <p:nvSpPr>
          <p:cNvPr id="93187" name="Text Box 7"/>
          <p:cNvSpPr txBox="1">
            <a:spLocks noChangeArrowheads="1"/>
          </p:cNvSpPr>
          <p:nvPr/>
        </p:nvSpPr>
        <p:spPr bwMode="auto">
          <a:xfrm>
            <a:off x="4350816" y="5780088"/>
            <a:ext cx="47931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charset="0"/>
                <a:ea typeface="Osaka" charset="0"/>
                <a:cs typeface="Osaka" charset="0"/>
              </a:defRPr>
            </a:lvl1pPr>
            <a:lvl2pPr marL="37931725" indent="-37474525">
              <a:defRPr kumimoji="1" sz="2400">
                <a:solidFill>
                  <a:schemeClr val="tx1"/>
                </a:solidFill>
                <a:latin typeface="Times" charset="0"/>
                <a:ea typeface="Osaka" charset="0"/>
                <a:cs typeface="Osaka" charset="0"/>
              </a:defRPr>
            </a:lvl2pPr>
            <a:lvl3pPr>
              <a:defRPr kumimoji="1" sz="2400">
                <a:solidFill>
                  <a:schemeClr val="tx1"/>
                </a:solidFill>
                <a:latin typeface="Times" charset="0"/>
                <a:ea typeface="Osaka" charset="0"/>
                <a:cs typeface="Osaka" charset="0"/>
              </a:defRPr>
            </a:lvl3pPr>
            <a:lvl4pPr>
              <a:defRPr kumimoji="1" sz="2400">
                <a:solidFill>
                  <a:schemeClr val="tx1"/>
                </a:solidFill>
                <a:latin typeface="Times" charset="0"/>
                <a:ea typeface="Osaka" charset="0"/>
                <a:cs typeface="Osaka" charset="0"/>
              </a:defRPr>
            </a:lvl4pPr>
            <a:lvl5pPr>
              <a:defRPr kumimoji="1" sz="2400">
                <a:solidFill>
                  <a:schemeClr val="tx1"/>
                </a:solidFill>
                <a:latin typeface="Times" charset="0"/>
                <a:ea typeface="Osaka" charset="0"/>
                <a:cs typeface="Osaka" charset="0"/>
              </a:defRPr>
            </a:lvl5pPr>
            <a:lvl6pPr marL="457200" fontAlgn="base">
              <a:spcBef>
                <a:spcPct val="0"/>
              </a:spcBef>
              <a:spcAft>
                <a:spcPct val="0"/>
              </a:spcAft>
              <a:defRPr kumimoji="1" sz="2400">
                <a:solidFill>
                  <a:schemeClr val="tx1"/>
                </a:solidFill>
                <a:latin typeface="Times" charset="0"/>
                <a:ea typeface="Osaka" charset="0"/>
                <a:cs typeface="Osaka" charset="0"/>
              </a:defRPr>
            </a:lvl6pPr>
            <a:lvl7pPr marL="914400" fontAlgn="base">
              <a:spcBef>
                <a:spcPct val="0"/>
              </a:spcBef>
              <a:spcAft>
                <a:spcPct val="0"/>
              </a:spcAft>
              <a:defRPr kumimoji="1" sz="2400">
                <a:solidFill>
                  <a:schemeClr val="tx1"/>
                </a:solidFill>
                <a:latin typeface="Times" charset="0"/>
                <a:ea typeface="Osaka" charset="0"/>
                <a:cs typeface="Osaka" charset="0"/>
              </a:defRPr>
            </a:lvl7pPr>
            <a:lvl8pPr marL="1371600" fontAlgn="base">
              <a:spcBef>
                <a:spcPct val="0"/>
              </a:spcBef>
              <a:spcAft>
                <a:spcPct val="0"/>
              </a:spcAft>
              <a:defRPr kumimoji="1" sz="2400">
                <a:solidFill>
                  <a:schemeClr val="tx1"/>
                </a:solidFill>
                <a:latin typeface="Times" charset="0"/>
                <a:ea typeface="Osaka" charset="0"/>
                <a:cs typeface="Osaka" charset="0"/>
              </a:defRPr>
            </a:lvl8pPr>
            <a:lvl9pPr marL="1828800" fontAlgn="base">
              <a:spcBef>
                <a:spcPct val="0"/>
              </a:spcBef>
              <a:spcAft>
                <a:spcPct val="0"/>
              </a:spcAft>
              <a:defRPr kumimoji="1" sz="2400">
                <a:solidFill>
                  <a:schemeClr val="tx1"/>
                </a:solidFill>
                <a:latin typeface="Times" charset="0"/>
                <a:ea typeface="Osaka" charset="0"/>
                <a:cs typeface="Osaka" charset="0"/>
              </a:defRPr>
            </a:lvl9pPr>
          </a:lstStyle>
          <a:p>
            <a:pPr>
              <a:spcBef>
                <a:spcPct val="50000"/>
              </a:spcBef>
            </a:pPr>
            <a:r>
              <a:rPr kumimoji="0" lang="en-US" altLang="ja-JP" sz="2800" i="1" dirty="0" err="1" smtClean="0">
                <a:latin typeface="Osaka" charset="0"/>
              </a:rPr>
              <a:t>hosack@ss.ritsumei.ac.jp</a:t>
            </a:r>
            <a:endParaRPr lang="en-US" altLang="ja-JP" sz="2800" i="1" dirty="0"/>
          </a:p>
          <a:p>
            <a:pPr>
              <a:spcBef>
                <a:spcPct val="50000"/>
              </a:spcBef>
            </a:pPr>
            <a:endParaRPr lang="ja-JP" altLang="en-US" dirty="0"/>
          </a:p>
        </p:txBody>
      </p:sp>
      <p:pic>
        <p:nvPicPr>
          <p:cNvPr id="93188" name="図 7" descr="_MG_2701.jpg"/>
          <p:cNvPicPr>
            <a:picLocks noChangeAspect="1"/>
          </p:cNvPicPr>
          <p:nvPr/>
        </p:nvPicPr>
        <p:blipFill>
          <a:blip r:embed="rId3">
            <a:alphaModFix amt="9000"/>
            <a:extLst>
              <a:ext uri="{28A0092B-C50C-407E-A947-70E740481C1C}">
                <a14:useLocalDpi xmlns:a14="http://schemas.microsoft.com/office/drawing/2010/main" val="0"/>
              </a:ext>
            </a:extLst>
          </a:blip>
          <a:srcRect/>
          <a:stretch>
            <a:fillRect/>
          </a:stretch>
        </p:blipFill>
        <p:spPr bwMode="auto">
          <a:xfrm>
            <a:off x="1093094" y="685799"/>
            <a:ext cx="7563544" cy="298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327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en-US" altLang="ja-JP" b="1" dirty="0" smtClean="0"/>
              <a:t>Citizenship</a:t>
            </a:r>
            <a:r>
              <a:rPr lang="en-US" altLang="ja-JP" dirty="0" smtClean="0"/>
              <a:t> a required subject </a:t>
            </a:r>
          </a:p>
          <a:p>
            <a:pPr marL="0" indent="0">
              <a:buNone/>
            </a:pPr>
            <a:r>
              <a:rPr lang="en-US" altLang="ja-JP" dirty="0"/>
              <a:t>	</a:t>
            </a:r>
            <a:r>
              <a:rPr lang="en-US" altLang="ja-JP" dirty="0" smtClean="0"/>
              <a:t>	since 2002 (ages 11–16)</a:t>
            </a:r>
          </a:p>
          <a:p>
            <a:r>
              <a:rPr lang="en-US" altLang="ja-JP" dirty="0" smtClean="0"/>
              <a:t>Based on the </a:t>
            </a:r>
            <a:r>
              <a:rPr lang="en-US" altLang="ja-JP" b="1" dirty="0" smtClean="0"/>
              <a:t>Crick Report </a:t>
            </a:r>
            <a:r>
              <a:rPr lang="en-US" altLang="ja-JP" sz="2400" dirty="0" smtClean="0"/>
              <a:t>(QCA, 1998)</a:t>
            </a:r>
          </a:p>
          <a:p>
            <a:pPr>
              <a:buNone/>
            </a:pPr>
            <a:endParaRPr lang="en-US" altLang="ja-JP" dirty="0" smtClean="0"/>
          </a:p>
          <a:p>
            <a:r>
              <a:rPr lang="en-US" altLang="ja-JP" b="1" dirty="0" smtClean="0"/>
              <a:t>Key concepts</a:t>
            </a:r>
          </a:p>
          <a:p>
            <a:pPr>
              <a:buNone/>
            </a:pPr>
            <a:r>
              <a:rPr lang="en-US" altLang="ja-JP" dirty="0" smtClean="0"/>
              <a:t>	- democracy &amp; justice</a:t>
            </a:r>
          </a:p>
          <a:p>
            <a:pPr>
              <a:buNone/>
            </a:pPr>
            <a:r>
              <a:rPr lang="en-US" altLang="ja-JP" dirty="0" smtClean="0"/>
              <a:t>	- rights and responsibilities</a:t>
            </a:r>
          </a:p>
          <a:p>
            <a:pPr>
              <a:buNone/>
            </a:pPr>
            <a:r>
              <a:rPr lang="en-US" altLang="ja-JP" dirty="0" smtClean="0"/>
              <a:t>    - identities and diversity</a:t>
            </a:r>
            <a:endParaRPr lang="ja-JP" altLang="en-US" dirty="0"/>
          </a:p>
        </p:txBody>
      </p:sp>
      <p:sp>
        <p:nvSpPr>
          <p:cNvPr id="6" name="タイトル 1"/>
          <p:cNvSpPr>
            <a:spLocks noGrp="1"/>
          </p:cNvSpPr>
          <p:nvPr>
            <p:ph type="title"/>
          </p:nvPr>
        </p:nvSpPr>
        <p:spPr>
          <a:xfrm>
            <a:off x="457200" y="274638"/>
            <a:ext cx="8229600" cy="1143000"/>
          </a:xfrm>
        </p:spPr>
        <p:txBody>
          <a:bodyPr>
            <a:normAutofit fontScale="90000"/>
          </a:bodyPr>
          <a:lstStyle/>
          <a:p>
            <a:r>
              <a:rPr lang="en-US" altLang="ja-JP" dirty="0" smtClean="0"/>
              <a:t>Citizenship Education:</a:t>
            </a:r>
            <a:br>
              <a:rPr lang="en-US" altLang="ja-JP" dirty="0" smtClean="0"/>
            </a:br>
            <a:r>
              <a:rPr lang="en-US" altLang="ja-JP" dirty="0" smtClean="0"/>
              <a:t>National Curriculum for England</a:t>
            </a:r>
            <a:endParaRPr lang="ja-JP" altLang="en-US" dirty="0"/>
          </a:p>
        </p:txBody>
      </p:sp>
    </p:spTree>
    <p:extLst>
      <p:ext uri="{BB962C8B-B14F-4D97-AF65-F5344CB8AC3E}">
        <p14:creationId xmlns:p14="http://schemas.microsoft.com/office/powerpoint/2010/main" val="1538485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National Curriculum for England</a:t>
            </a:r>
            <a:endParaRPr lang="ja-JP" altLang="en-US" dirty="0"/>
          </a:p>
        </p:txBody>
      </p:sp>
      <p:sp>
        <p:nvSpPr>
          <p:cNvPr id="3" name="コンテンツ プレースホルダ 2"/>
          <p:cNvSpPr>
            <a:spLocks noGrp="1"/>
          </p:cNvSpPr>
          <p:nvPr>
            <p:ph idx="1"/>
          </p:nvPr>
        </p:nvSpPr>
        <p:spPr>
          <a:xfrm>
            <a:off x="457200" y="1902584"/>
            <a:ext cx="8229600" cy="1464673"/>
          </a:xfrm>
        </p:spPr>
        <p:style>
          <a:lnRef idx="1">
            <a:schemeClr val="accent3"/>
          </a:lnRef>
          <a:fillRef idx="2">
            <a:schemeClr val="accent3"/>
          </a:fillRef>
          <a:effectRef idx="1">
            <a:schemeClr val="accent3"/>
          </a:effectRef>
          <a:fontRef idx="minor">
            <a:schemeClr val="dk1"/>
          </a:fontRef>
        </p:style>
        <p:txBody>
          <a:bodyPr/>
          <a:lstStyle/>
          <a:p>
            <a:pPr>
              <a:buNone/>
            </a:pPr>
            <a:r>
              <a:rPr lang="en-US" altLang="ja-JP" i="1" dirty="0" smtClean="0"/>
              <a:t>Critical thinking &amp; enquiry</a:t>
            </a:r>
          </a:p>
          <a:p>
            <a:pPr>
              <a:buNone/>
            </a:pPr>
            <a:r>
              <a:rPr lang="en-US" altLang="ja-JP" sz="1800" i="1" dirty="0" smtClean="0"/>
              <a:t>  reflecting on different opinions &amp; beliefs; exploring controversial issues ;</a:t>
            </a:r>
          </a:p>
          <a:p>
            <a:pPr>
              <a:buNone/>
            </a:pPr>
            <a:r>
              <a:rPr lang="en-US" altLang="ja-JP" sz="1800" i="1" dirty="0" smtClean="0"/>
              <a:t>   researching issues using range of sources; evaluating sources – identifying bias etc.</a:t>
            </a:r>
          </a:p>
        </p:txBody>
      </p:sp>
      <p:sp>
        <p:nvSpPr>
          <p:cNvPr id="4" name="テキスト ボックス 3"/>
          <p:cNvSpPr txBox="1"/>
          <p:nvPr/>
        </p:nvSpPr>
        <p:spPr>
          <a:xfrm>
            <a:off x="457200" y="1417638"/>
            <a:ext cx="4264065" cy="738664"/>
          </a:xfrm>
          <a:prstGeom prst="rect">
            <a:avLst/>
          </a:prstGeom>
          <a:noFill/>
        </p:spPr>
        <p:txBody>
          <a:bodyPr wrap="square" rtlCol="0">
            <a:spAutoFit/>
          </a:bodyPr>
          <a:lstStyle/>
          <a:p>
            <a:r>
              <a:rPr lang="en-US" altLang="ja-JP" sz="2400" b="1" dirty="0" smtClean="0"/>
              <a:t>3 key processes:</a:t>
            </a:r>
          </a:p>
          <a:p>
            <a:endParaRPr kumimoji="1" lang="ja-JP" altLang="en-US" dirty="0"/>
          </a:p>
        </p:txBody>
      </p:sp>
      <p:sp>
        <p:nvSpPr>
          <p:cNvPr id="5" name="コンテンツ プレースホルダ 2"/>
          <p:cNvSpPr txBox="1">
            <a:spLocks/>
          </p:cNvSpPr>
          <p:nvPr/>
        </p:nvSpPr>
        <p:spPr>
          <a:xfrm>
            <a:off x="457200" y="3630909"/>
            <a:ext cx="8229600" cy="1297739"/>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1" lang="en-US" altLang="ja-JP" sz="3200" b="0" i="1" u="none" strike="noStrike" kern="1200" cap="none" spc="0" normalizeH="0" baseline="0" noProof="0" dirty="0" smtClean="0">
                <a:ln>
                  <a:noFill/>
                </a:ln>
                <a:solidFill>
                  <a:schemeClr val="tx1"/>
                </a:solidFill>
                <a:effectLst/>
                <a:uLnTx/>
                <a:uFillTx/>
                <a:latin typeface="+mn-lt"/>
                <a:ea typeface="+mn-ea"/>
                <a:cs typeface="+mn-cs"/>
              </a:rPr>
              <a:t>Advocacy &amp; representation</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1" lang="en-US" altLang="ja-JP" sz="1800" b="0" i="1" u="none" strike="noStrike" kern="1200" cap="none" spc="0" normalizeH="0" baseline="0" noProof="0" dirty="0" smtClean="0">
                <a:ln>
                  <a:noFill/>
                </a:ln>
                <a:solidFill>
                  <a:schemeClr val="tx1"/>
                </a:solidFill>
                <a:effectLst/>
                <a:uLnTx/>
                <a:uFillTx/>
                <a:latin typeface="+mn-lt"/>
                <a:ea typeface="+mn-ea"/>
                <a:cs typeface="+mn-cs"/>
              </a:rPr>
              <a:t>  experience of discussions, debates, voting; forming, expressing &amp; justifying opinions;</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1" lang="en-US" altLang="ja-JP" sz="1800" b="0" i="1" u="none" strike="noStrike" kern="1200" cap="none" spc="0" normalizeH="0" baseline="0" noProof="0" dirty="0" smtClean="0">
                <a:ln>
                  <a:noFill/>
                </a:ln>
                <a:solidFill>
                  <a:schemeClr val="tx1"/>
                </a:solidFill>
                <a:effectLst/>
                <a:uLnTx/>
                <a:uFillTx/>
                <a:latin typeface="+mn-lt"/>
                <a:ea typeface="+mn-ea"/>
                <a:cs typeface="+mn-cs"/>
              </a:rPr>
              <a:t>   representing the views of others.</a:t>
            </a:r>
          </a:p>
        </p:txBody>
      </p:sp>
      <p:sp>
        <p:nvSpPr>
          <p:cNvPr id="6" name="コンテンツ プレースホルダ 2"/>
          <p:cNvSpPr txBox="1">
            <a:spLocks/>
          </p:cNvSpPr>
          <p:nvPr/>
        </p:nvSpPr>
        <p:spPr>
          <a:xfrm>
            <a:off x="457200" y="5246180"/>
            <a:ext cx="8229600" cy="1146605"/>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1" lang="en-US" altLang="ja-JP" sz="3200" b="0" i="1" u="none" strike="noStrike" kern="1200" cap="none" spc="0" normalizeH="0" baseline="0" noProof="0" dirty="0" smtClean="0">
                <a:ln>
                  <a:noFill/>
                </a:ln>
                <a:solidFill>
                  <a:schemeClr val="tx1"/>
                </a:solidFill>
                <a:effectLst/>
                <a:uLnTx/>
                <a:uFillTx/>
                <a:latin typeface="+mn-lt"/>
                <a:ea typeface="+mn-ea"/>
                <a:cs typeface="+mn-cs"/>
              </a:rPr>
              <a:t>Taking informed and responsible action</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1" lang="en-US" altLang="ja-JP" sz="1800" b="0" i="1" u="none" strike="noStrike" kern="1200" cap="none" spc="0" normalizeH="0" baseline="0" noProof="0" dirty="0" smtClean="0">
                <a:ln>
                  <a:noFill/>
                </a:ln>
                <a:solidFill>
                  <a:schemeClr val="tx1"/>
                </a:solidFill>
                <a:effectLst/>
                <a:uLnTx/>
                <a:uFillTx/>
                <a:latin typeface="+mn-lt"/>
                <a:ea typeface="+mn-ea"/>
                <a:cs typeface="+mn-cs"/>
              </a:rPr>
              <a:t>  work individually &amp; with others to take action on citizenship issues</a:t>
            </a:r>
          </a:p>
        </p:txBody>
      </p:sp>
    </p:spTree>
    <p:extLst>
      <p:ext uri="{BB962C8B-B14F-4D97-AF65-F5344CB8AC3E}">
        <p14:creationId xmlns:p14="http://schemas.microsoft.com/office/powerpoint/2010/main" val="36387218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Citizenship education in Japan</a:t>
            </a:r>
            <a:endParaRPr lang="ja-JP" altLang="en-US" dirty="0"/>
          </a:p>
        </p:txBody>
      </p:sp>
      <p:sp>
        <p:nvSpPr>
          <p:cNvPr id="3" name="コンテンツ プレースホルダ 2"/>
          <p:cNvSpPr>
            <a:spLocks noGrp="1"/>
          </p:cNvSpPr>
          <p:nvPr>
            <p:ph idx="1"/>
          </p:nvPr>
        </p:nvSpPr>
        <p:spPr>
          <a:xfrm>
            <a:off x="457200" y="1600200"/>
            <a:ext cx="8229600" cy="1906457"/>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buNone/>
            </a:pPr>
            <a:r>
              <a:rPr lang="en-US" altLang="ja-JP" b="1" dirty="0" smtClean="0"/>
              <a:t>“formal curriculum”</a:t>
            </a:r>
          </a:p>
          <a:p>
            <a:r>
              <a:rPr lang="en-US" altLang="ja-JP" dirty="0" smtClean="0"/>
              <a:t>comes under social studies umbrella</a:t>
            </a:r>
          </a:p>
          <a:p>
            <a:r>
              <a:rPr lang="en-US" altLang="ja-JP" dirty="0" smtClean="0"/>
              <a:t>‘</a:t>
            </a:r>
            <a:r>
              <a:rPr lang="en-US" altLang="ja-JP" i="1" dirty="0" smtClean="0"/>
              <a:t>koumin</a:t>
            </a:r>
            <a:r>
              <a:rPr lang="en-US" altLang="ja-JP" dirty="0" smtClean="0"/>
              <a:t>’ course includes study of modern society, economics, political system, ethics</a:t>
            </a:r>
          </a:p>
          <a:p>
            <a:pPr>
              <a:buNone/>
            </a:pPr>
            <a:endParaRPr lang="ja-JP" altLang="en-US" dirty="0"/>
          </a:p>
        </p:txBody>
      </p:sp>
      <p:sp>
        <p:nvSpPr>
          <p:cNvPr id="5" name="テキスト ボックス 4"/>
          <p:cNvSpPr txBox="1"/>
          <p:nvPr/>
        </p:nvSpPr>
        <p:spPr>
          <a:xfrm>
            <a:off x="457200" y="3713743"/>
            <a:ext cx="8229600" cy="221599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ja-JP" sz="3000" b="1" dirty="0" smtClean="0"/>
              <a:t>“informal curriculum”</a:t>
            </a:r>
          </a:p>
          <a:p>
            <a:pPr>
              <a:buFont typeface="Arial"/>
              <a:buChar char="•"/>
            </a:pPr>
            <a:r>
              <a:rPr lang="en-US" altLang="ja-JP" sz="3000" dirty="0" smtClean="0"/>
              <a:t> school life highly participatory</a:t>
            </a:r>
          </a:p>
          <a:p>
            <a:pPr>
              <a:buFont typeface="Arial"/>
              <a:buChar char="•"/>
            </a:pPr>
            <a:r>
              <a:rPr lang="en-US" altLang="ja-JP" sz="3000" dirty="0" smtClean="0"/>
              <a:t> students have many responsibilities</a:t>
            </a:r>
          </a:p>
          <a:p>
            <a:pPr>
              <a:buFont typeface="Arial"/>
              <a:buChar char="•"/>
            </a:pPr>
            <a:r>
              <a:rPr lang="en-US" altLang="ja-JP" sz="3000" dirty="0" smtClean="0"/>
              <a:t> nurtures ‘community’ values</a:t>
            </a:r>
            <a:endParaRPr kumimoji="1" lang="en-US" altLang="ja-JP" dirty="0" smtClean="0"/>
          </a:p>
          <a:p>
            <a:endParaRPr kumimoji="1" lang="ja-JP" altLang="en-US" dirty="0"/>
          </a:p>
        </p:txBody>
      </p:sp>
    </p:spTree>
    <p:extLst>
      <p:ext uri="{BB962C8B-B14F-4D97-AF65-F5344CB8AC3E}">
        <p14:creationId xmlns:p14="http://schemas.microsoft.com/office/powerpoint/2010/main" val="5335130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1193057">
            <a:off x="-119575" y="427617"/>
            <a:ext cx="4732169" cy="6172550"/>
          </a:xfrm>
          <a:prstGeom prst="rect">
            <a:avLst/>
          </a:prstGeom>
          <a:noFill/>
          <a:ln>
            <a:no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テキスト ボックス 4"/>
          <p:cNvSpPr txBox="1">
            <a:spLocks noChangeArrowheads="1"/>
          </p:cNvSpPr>
          <p:nvPr/>
        </p:nvSpPr>
        <p:spPr bwMode="auto">
          <a:xfrm>
            <a:off x="4960521" y="2018235"/>
            <a:ext cx="396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b="1" dirty="0" smtClean="0">
                <a:solidFill>
                  <a:srgbClr val="FF0000"/>
                </a:solidFill>
                <a:latin typeface="Calibri" charset="0"/>
              </a:rPr>
              <a:t>METI: Declaration </a:t>
            </a:r>
            <a:r>
              <a:rPr lang="en-US" altLang="ja-JP" b="1" dirty="0">
                <a:solidFill>
                  <a:srgbClr val="FF0000"/>
                </a:solidFill>
                <a:latin typeface="Calibri" charset="0"/>
              </a:rPr>
              <a:t>on Citizenship Education (2006)</a:t>
            </a:r>
            <a:endParaRPr lang="ja-JP" altLang="en-US" b="1" dirty="0">
              <a:solidFill>
                <a:srgbClr val="FF0000"/>
              </a:solidFill>
              <a:latin typeface="Calibri" charset="0"/>
            </a:endParaRPr>
          </a:p>
        </p:txBody>
      </p:sp>
      <p:sp>
        <p:nvSpPr>
          <p:cNvPr id="2" name="テキスト ボックス 1"/>
          <p:cNvSpPr txBox="1"/>
          <p:nvPr/>
        </p:nvSpPr>
        <p:spPr>
          <a:xfrm>
            <a:off x="4960521" y="2865722"/>
            <a:ext cx="4371633" cy="1569660"/>
          </a:xfrm>
          <a:prstGeom prst="rect">
            <a:avLst/>
          </a:prstGeom>
          <a:noFill/>
        </p:spPr>
        <p:txBody>
          <a:bodyPr wrap="square" rtlCol="0">
            <a:spAutoFit/>
          </a:bodyPr>
          <a:lstStyle/>
          <a:p>
            <a:r>
              <a:rPr lang="en-US" altLang="ja-JP" sz="2400" dirty="0"/>
              <a:t>Concerns re. changing society – rising inequality, increasing </a:t>
            </a:r>
            <a:r>
              <a:rPr lang="en-US" altLang="ja-JP" sz="2400" dirty="0" smtClean="0"/>
              <a:t>diversity</a:t>
            </a:r>
            <a:r>
              <a:rPr lang="en-US" altLang="ja-JP" sz="2400" dirty="0"/>
              <a:t>, changing personal values etc.</a:t>
            </a:r>
          </a:p>
        </p:txBody>
      </p:sp>
      <p:sp>
        <p:nvSpPr>
          <p:cNvPr id="8" name="タイトル 1"/>
          <p:cNvSpPr>
            <a:spLocks noGrp="1"/>
          </p:cNvSpPr>
          <p:nvPr>
            <p:ph type="title"/>
          </p:nvPr>
        </p:nvSpPr>
        <p:spPr>
          <a:xfrm>
            <a:off x="4434084" y="524493"/>
            <a:ext cx="4709915" cy="1143000"/>
          </a:xfrm>
        </p:spPr>
        <p:txBody>
          <a:bodyPr>
            <a:normAutofit fontScale="90000"/>
          </a:bodyPr>
          <a:lstStyle/>
          <a:p>
            <a:r>
              <a:rPr lang="en-US" altLang="ja-JP" dirty="0" smtClean="0"/>
              <a:t>Citizenship education in Japan</a:t>
            </a:r>
            <a:endParaRPr lang="ja-JP" altLang="en-US" dirty="0"/>
          </a:p>
        </p:txBody>
      </p:sp>
    </p:spTree>
    <p:extLst>
      <p:ext uri="{BB962C8B-B14F-4D97-AF65-F5344CB8AC3E}">
        <p14:creationId xmlns:p14="http://schemas.microsoft.com/office/powerpoint/2010/main" val="37322740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62255" y="274638"/>
            <a:ext cx="8229600" cy="1143000"/>
          </a:xfrm>
        </p:spPr>
        <p:txBody>
          <a:bodyPr/>
          <a:lstStyle/>
          <a:p>
            <a:r>
              <a:rPr kumimoji="1" lang="en-GB" altLang="ja-JP" dirty="0" smtClean="0">
                <a:effectLst>
                  <a:outerShdw blurRad="50800" dist="38100" dir="2700000" algn="tl" rotWithShape="0">
                    <a:prstClr val="black">
                      <a:alpha val="40000"/>
                    </a:prstClr>
                  </a:outerShdw>
                </a:effectLst>
              </a:rPr>
              <a:t>Citizenship Education in Japan</a:t>
            </a:r>
            <a:endParaRPr kumimoji="1" lang="ja-JP" altLang="en-US" dirty="0">
              <a:effectLst>
                <a:outerShdw blurRad="50800" dist="38100" dir="2700000" algn="tl" rotWithShape="0">
                  <a:prstClr val="black">
                    <a:alpha val="40000"/>
                  </a:prstClr>
                </a:outerShdw>
              </a:effectLst>
            </a:endParaRPr>
          </a:p>
        </p:txBody>
      </p:sp>
      <p:pic>
        <p:nvPicPr>
          <p:cNvPr id="4" name="コンテンツ プレースホルダー 3" descr="9781441169174.jpg"/>
          <p:cNvPicPr>
            <a:picLocks noGrp="1" noChangeAspect="1"/>
          </p:cNvPicPr>
          <p:nvPr>
            <p:ph idx="1"/>
          </p:nvPr>
        </p:nvPicPr>
        <p:blipFill rotWithShape="1">
          <a:blip r:embed="rId2">
            <a:extLst>
              <a:ext uri="{28A0092B-C50C-407E-A947-70E740481C1C}">
                <a14:useLocalDpi xmlns:a14="http://schemas.microsoft.com/office/drawing/2010/main" val="0"/>
              </a:ext>
            </a:extLst>
          </a:blip>
          <a:srcRect l="-999" r="-2135"/>
          <a:stretch/>
        </p:blipFill>
        <p:spPr>
          <a:xfrm rot="21111637">
            <a:off x="304567" y="1617368"/>
            <a:ext cx="3143413" cy="4525963"/>
          </a:xfrm>
          <a:prstGeom prst="rect">
            <a:avLst/>
          </a:prstGeom>
          <a:effectLst>
            <a:outerShdw blurRad="50800" dist="38100" dir="2700000" algn="tl" rotWithShape="0">
              <a:prstClr val="black">
                <a:alpha val="40000"/>
              </a:prstClr>
            </a:outerShdw>
          </a:effectLst>
        </p:spPr>
      </p:pic>
      <p:pic>
        <p:nvPicPr>
          <p:cNvPr id="5" name="図 4" descr="97849049330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31817">
            <a:off x="4714478" y="2708029"/>
            <a:ext cx="3429000" cy="4762500"/>
          </a:xfrm>
          <a:prstGeom prst="rect">
            <a:avLst/>
          </a:prstGeom>
          <a:effectLst>
            <a:outerShdw blurRad="50800" dist="38100" dir="2700000" algn="tl" rotWithShape="0">
              <a:prstClr val="black">
                <a:alpha val="40000"/>
              </a:prstClr>
            </a:outerShdw>
          </a:effectLst>
        </p:spPr>
      </p:pic>
      <p:pic>
        <p:nvPicPr>
          <p:cNvPr id="6" name="図 5" descr="51+lx0GanOL._BO2,204,203,200_PIsitb-sticker-arrow-click,TopRight,35,-76_AA300_SH20_OU09_.jpg"/>
          <p:cNvPicPr>
            <a:picLocks noChangeAspect="1"/>
          </p:cNvPicPr>
          <p:nvPr/>
        </p:nvPicPr>
        <p:blipFill rotWithShape="1">
          <a:blip r:embed="rId4">
            <a:extLst>
              <a:ext uri="{28A0092B-C50C-407E-A947-70E740481C1C}">
                <a14:useLocalDpi xmlns:a14="http://schemas.microsoft.com/office/drawing/2010/main" val="0"/>
              </a:ext>
            </a:extLst>
          </a:blip>
          <a:srcRect l="17763" t="14543" r="21928"/>
          <a:stretch/>
        </p:blipFill>
        <p:spPr>
          <a:xfrm>
            <a:off x="2662112" y="4051242"/>
            <a:ext cx="2297754" cy="3255923"/>
          </a:xfrm>
          <a:prstGeom prst="rect">
            <a:avLst/>
          </a:prstGeom>
          <a:effectLst>
            <a:outerShdw blurRad="50800" dist="38100" dir="2700000" algn="tl" rotWithShape="0">
              <a:prstClr val="black">
                <a:alpha val="40000"/>
              </a:prstClr>
            </a:outerShdw>
          </a:effectLst>
        </p:spPr>
      </p:pic>
      <p:pic>
        <p:nvPicPr>
          <p:cNvPr id="7" name="図 6" descr="978476847906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94714">
            <a:off x="3614772" y="1498395"/>
            <a:ext cx="1506540" cy="2259810"/>
          </a:xfrm>
          <a:prstGeom prst="rect">
            <a:avLst/>
          </a:prstGeom>
          <a:effectLst>
            <a:outerShdw blurRad="50800" dist="38100" dir="2700000" algn="tl" rotWithShape="0">
              <a:prstClr val="black">
                <a:alpha val="40000"/>
              </a:prstClr>
            </a:outerShdw>
          </a:effectLst>
        </p:spPr>
      </p:pic>
      <p:pic>
        <p:nvPicPr>
          <p:cNvPr id="8" name="図 7" descr="514b4EcVnLL._BO2,204,203,200_PIsitb-sticker-arrow-click,TopRight,35,-76_AA300_SH20_OU09_.jpg"/>
          <p:cNvPicPr>
            <a:picLocks noChangeAspect="1"/>
          </p:cNvPicPr>
          <p:nvPr/>
        </p:nvPicPr>
        <p:blipFill rotWithShape="1">
          <a:blip r:embed="rId6">
            <a:extLst>
              <a:ext uri="{28A0092B-C50C-407E-A947-70E740481C1C}">
                <a14:useLocalDpi xmlns:a14="http://schemas.microsoft.com/office/drawing/2010/main" val="0"/>
              </a:ext>
            </a:extLst>
          </a:blip>
          <a:srcRect l="15720" t="16234" r="22539"/>
          <a:stretch/>
        </p:blipFill>
        <p:spPr>
          <a:xfrm rot="338368">
            <a:off x="6642354" y="1317373"/>
            <a:ext cx="2352356" cy="31542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998072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shiminka3.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43183">
            <a:off x="3497009" y="4170884"/>
            <a:ext cx="2438458" cy="3452683"/>
          </a:xfrm>
          <a:prstGeom prst="rect">
            <a:avLst/>
          </a:prstGeom>
          <a:effectLst>
            <a:outerShdw blurRad="50800" dist="38100" dir="2700000" algn="tl" rotWithShape="0">
              <a:prstClr val="black">
                <a:alpha val="40000"/>
              </a:prstClr>
            </a:outerShdw>
          </a:effectLst>
        </p:spPr>
      </p:pic>
      <p:sp>
        <p:nvSpPr>
          <p:cNvPr id="4" name="テキスト ボックス 3"/>
          <p:cNvSpPr txBox="1"/>
          <p:nvPr/>
        </p:nvSpPr>
        <p:spPr>
          <a:xfrm>
            <a:off x="436383" y="1454878"/>
            <a:ext cx="7599096" cy="2246769"/>
          </a:xfrm>
          <a:prstGeom prst="rect">
            <a:avLst/>
          </a:prstGeom>
          <a:noFill/>
        </p:spPr>
        <p:txBody>
          <a:bodyPr wrap="square" rtlCol="0">
            <a:spAutoFit/>
          </a:bodyPr>
          <a:lstStyle/>
          <a:p>
            <a:pPr>
              <a:buFontTx/>
              <a:buChar char="-"/>
            </a:pPr>
            <a:r>
              <a:rPr lang="en-US" altLang="ja-JP" sz="2800" dirty="0"/>
              <a:t>Experiments with citizenship </a:t>
            </a:r>
            <a:r>
              <a:rPr lang="en-US" altLang="ja-JP" sz="2800" dirty="0" smtClean="0"/>
              <a:t>education</a:t>
            </a:r>
            <a:r>
              <a:rPr lang="en-US" altLang="ja-JP" sz="2800" dirty="0"/>
              <a:t> </a:t>
            </a:r>
            <a:r>
              <a:rPr lang="en-US" altLang="ja-JP" sz="2800" dirty="0" smtClean="0"/>
              <a:t>in Japan   </a:t>
            </a:r>
          </a:p>
          <a:p>
            <a:r>
              <a:rPr lang="en-US" altLang="ja-JP" sz="2800" dirty="0" smtClean="0"/>
              <a:t>          exhibit </a:t>
            </a:r>
            <a:r>
              <a:rPr lang="en-US" altLang="ja-JP" sz="2800" dirty="0"/>
              <a:t>a range of thinking </a:t>
            </a:r>
          </a:p>
          <a:p>
            <a:r>
              <a:rPr lang="en-US" altLang="ja-JP" sz="2800" dirty="0" err="1"/>
              <a:t>Mizuyama</a:t>
            </a:r>
            <a:r>
              <a:rPr lang="en-US" altLang="ja-JP" sz="2800" dirty="0"/>
              <a:t> (2010) – lack of consensus</a:t>
            </a:r>
          </a:p>
          <a:p>
            <a:r>
              <a:rPr lang="en-US" altLang="ja-JP" sz="2800" dirty="0"/>
              <a:t>      e.g. personal morality (Shinagawa), </a:t>
            </a:r>
          </a:p>
          <a:p>
            <a:r>
              <a:rPr lang="en-US" altLang="ja-JP" sz="2800" dirty="0"/>
              <a:t>              political literacy (</a:t>
            </a:r>
            <a:r>
              <a:rPr lang="en-US" altLang="ja-JP" sz="2800" dirty="0" err="1"/>
              <a:t>Ochanomizu</a:t>
            </a:r>
            <a:r>
              <a:rPr lang="en-US" altLang="ja-JP" sz="2800" dirty="0"/>
              <a:t>)</a:t>
            </a:r>
          </a:p>
        </p:txBody>
      </p:sp>
      <p:pic>
        <p:nvPicPr>
          <p:cNvPr id="5" name="図 4" descr="shiminnka5.6.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56049">
            <a:off x="5864714" y="3426242"/>
            <a:ext cx="2756752" cy="3894749"/>
          </a:xfrm>
          <a:prstGeom prst="rect">
            <a:avLst/>
          </a:prstGeom>
          <a:effectLst>
            <a:outerShdw blurRad="50800" dist="38100" dir="2700000" algn="tl" rotWithShape="0">
              <a:prstClr val="black">
                <a:alpha val="40000"/>
              </a:prstClr>
            </a:outerShdw>
          </a:effectLst>
        </p:spPr>
      </p:pic>
      <p:sp>
        <p:nvSpPr>
          <p:cNvPr id="7" name="タイトル 1"/>
          <p:cNvSpPr>
            <a:spLocks noGrp="1"/>
          </p:cNvSpPr>
          <p:nvPr>
            <p:ph type="title"/>
          </p:nvPr>
        </p:nvSpPr>
        <p:spPr>
          <a:xfrm>
            <a:off x="457200" y="274638"/>
            <a:ext cx="8229600" cy="1143000"/>
          </a:xfrm>
        </p:spPr>
        <p:txBody>
          <a:bodyPr/>
          <a:lstStyle/>
          <a:p>
            <a:r>
              <a:rPr lang="en-US" altLang="ja-JP" dirty="0" smtClean="0"/>
              <a:t>Citizenship education in Japan</a:t>
            </a:r>
            <a:endParaRPr lang="ja-JP" altLang="en-US" dirty="0"/>
          </a:p>
        </p:txBody>
      </p:sp>
    </p:spTree>
    <p:extLst>
      <p:ext uri="{BB962C8B-B14F-4D97-AF65-F5344CB8AC3E}">
        <p14:creationId xmlns:p14="http://schemas.microsoft.com/office/powerpoint/2010/main" val="38096816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16615</TotalTime>
  <Words>1876</Words>
  <Application>Microsoft Macintosh PowerPoint</Application>
  <PresentationFormat>画面に合わせる (4:3)</PresentationFormat>
  <Paragraphs>278</Paragraphs>
  <Slides>39</Slides>
  <Notes>6</Notes>
  <HiddenSlides>0</HiddenSlides>
  <MMClips>0</MMClips>
  <ScaleCrop>false</ScaleCrop>
  <HeadingPairs>
    <vt:vector size="4" baseType="variant">
      <vt:variant>
        <vt:lpstr>テーマ</vt:lpstr>
      </vt:variant>
      <vt:variant>
        <vt:i4>1</vt:i4>
      </vt:variant>
      <vt:variant>
        <vt:lpstr>スライド タイトル</vt:lpstr>
      </vt:variant>
      <vt:variant>
        <vt:i4>39</vt:i4>
      </vt:variant>
    </vt:vector>
  </HeadingPairs>
  <TitlesOfParts>
    <vt:vector size="40" baseType="lpstr">
      <vt:lpstr>Office Theme</vt:lpstr>
      <vt:lpstr>Promoting Citizenship through Language Education: What Role for Japanese Teachers of English?</vt:lpstr>
      <vt:lpstr>Citizenship education</vt:lpstr>
      <vt:lpstr>Citizenship   (Osler &amp; Starkey, 2005a)</vt:lpstr>
      <vt:lpstr>Citizenship Education: National Curriculum for England</vt:lpstr>
      <vt:lpstr>National Curriculum for England</vt:lpstr>
      <vt:lpstr>Citizenship education in Japan</vt:lpstr>
      <vt:lpstr>Citizenship education in Japan</vt:lpstr>
      <vt:lpstr>Citizenship Education in Japan</vt:lpstr>
      <vt:lpstr>Citizenship education in Japan</vt:lpstr>
      <vt:lpstr>Citizenship education in Japan</vt:lpstr>
      <vt:lpstr>Citizenship education in Japan</vt:lpstr>
      <vt:lpstr>Linking foreign language teaching &amp; citizenship education</vt:lpstr>
      <vt:lpstr>Foreign language teachers can...</vt:lpstr>
      <vt:lpstr>Foreign language teachers can...</vt:lpstr>
      <vt:lpstr>Foreign language teachers can...</vt:lpstr>
      <vt:lpstr>Content-based English textbooks being used in Japanese universities</vt:lpstr>
      <vt:lpstr>PowerPoint プレゼンテーション</vt:lpstr>
      <vt:lpstr>Research Questions</vt:lpstr>
      <vt:lpstr>Research Questions</vt:lpstr>
      <vt:lpstr>Questionnaire</vt:lpstr>
      <vt:lpstr>PowerPoint プレゼンテーション</vt:lpstr>
      <vt:lpstr>Questionnaire</vt:lpstr>
      <vt:lpstr>PowerPoint プレゼンテーション</vt:lpstr>
      <vt:lpstr>Results</vt:lpstr>
      <vt:lpstr>Results</vt:lpstr>
      <vt:lpstr> What skills/values are most important for Japanese citizenship? </vt:lpstr>
      <vt:lpstr> What skills/values are most important for Japanese citizenship? </vt:lpstr>
      <vt:lpstr> What skills/values can be promoted through English lessons? </vt:lpstr>
      <vt:lpstr>Semi-structured interviews</vt:lpstr>
      <vt:lpstr>Interview findings</vt:lpstr>
      <vt:lpstr>Interview findings</vt:lpstr>
      <vt:lpstr>Interview findings</vt:lpstr>
      <vt:lpstr>Interview findings</vt:lpstr>
      <vt:lpstr>Interview findings</vt:lpstr>
      <vt:lpstr>PowerPoint プレゼンテーション</vt:lpstr>
      <vt:lpstr>PowerPoint プレゼンテーション</vt:lpstr>
      <vt:lpstr>PowerPoint プレゼンテーション</vt:lpstr>
      <vt:lpstr>Concluding comments</vt:lpstr>
      <vt:lpstr>PowerPoint プレゼンテーション</vt:lpstr>
    </vt:vector>
  </TitlesOfParts>
  <Company>Ritsumeikan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Ian Hosack</dc:creator>
  <cp:lastModifiedBy>淺川 和也</cp:lastModifiedBy>
  <cp:revision>209</cp:revision>
  <cp:lastPrinted>2011-02-09T19:48:31Z</cp:lastPrinted>
  <dcterms:created xsi:type="dcterms:W3CDTF">2011-06-22T19:35:39Z</dcterms:created>
  <dcterms:modified xsi:type="dcterms:W3CDTF">2014-08-05T02:34:04Z</dcterms:modified>
</cp:coreProperties>
</file>